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356" r:id="rId2"/>
    <p:sldId id="378" r:id="rId3"/>
    <p:sldId id="379" r:id="rId4"/>
    <p:sldId id="267" r:id="rId5"/>
    <p:sldId id="380" r:id="rId6"/>
    <p:sldId id="265" r:id="rId7"/>
    <p:sldId id="359" r:id="rId8"/>
    <p:sldId id="367" r:id="rId9"/>
    <p:sldId id="357" r:id="rId10"/>
    <p:sldId id="363" r:id="rId11"/>
    <p:sldId id="275" r:id="rId12"/>
    <p:sldId id="361" r:id="rId13"/>
    <p:sldId id="364" r:id="rId14"/>
    <p:sldId id="365" r:id="rId15"/>
    <p:sldId id="360" r:id="rId16"/>
    <p:sldId id="278" r:id="rId17"/>
    <p:sldId id="376" r:id="rId18"/>
    <p:sldId id="368" r:id="rId19"/>
    <p:sldId id="369" r:id="rId20"/>
    <p:sldId id="370" r:id="rId21"/>
    <p:sldId id="371" r:id="rId22"/>
    <p:sldId id="374" r:id="rId23"/>
    <p:sldId id="372" r:id="rId24"/>
    <p:sldId id="313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99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Orta Stil 1 - Vurgu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Açık Stil 3 - Vurgu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6D9F66E-5EB9-4882-86FB-DCBF35E3C3E4}" styleName="Orta Stil 4 - Vurgu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BC89EF96-8CEA-46FF-86C4-4CE0E7609802}" styleName="Açık Stil 3 - Vurgu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Açık Stil 3 - Vurgu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Açık Stil 3 - Vurgu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Açık Stil 3 - Vurgu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Orta Stil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EC20E35-A176-4012-BC5E-935CFFF8708E}" styleName="Orta Stil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07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135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_al__ma_Sayfas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/>
            </a:pPr>
            <a:r>
              <a:rPr lang="tr-TR" dirty="0"/>
              <a:t>Yerleştirme</a:t>
            </a:r>
            <a:r>
              <a:rPr lang="tr-TR" baseline="0" dirty="0"/>
              <a:t> Puanı Hesaplama</a:t>
            </a:r>
            <a:endParaRPr lang="en-US" dirty="0"/>
          </a:p>
        </c:rich>
      </c:tx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Satışlar</c:v>
                </c:pt>
              </c:strCache>
            </c:strRef>
          </c:tx>
          <c:explosion val="25"/>
          <c:dPt>
            <c:idx val="0"/>
            <c:bubble3D val="0"/>
            <c:explosion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6D9B-4853-877C-3569AFBF1AFD}"/>
              </c:ext>
            </c:extLst>
          </c:dPt>
          <c:cat>
            <c:strRef>
              <c:f>Sayfa1!$A$2:$A$3</c:f>
              <c:strCache>
                <c:ptCount val="2"/>
                <c:pt idx="0">
                  <c:v>TEMEL YETERLİLİK TESTİ</c:v>
                </c:pt>
                <c:pt idx="1">
                  <c:v>ALAN YETERLİLİK TESTİ</c:v>
                </c:pt>
              </c:strCache>
            </c:strRef>
          </c:cat>
          <c:val>
            <c:numRef>
              <c:f>Sayfa1!$B$2:$B$3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D9B-4853-877C-3569AFBF1A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gap"/>
    <c:showDLblsOverMax val="0"/>
  </c:chart>
  <c:spPr>
    <a:gradFill>
      <a:gsLst>
        <a:gs pos="74000">
          <a:schemeClr val="accent1">
            <a:lumMod val="45000"/>
            <a:lumOff val="55000"/>
          </a:schemeClr>
        </a:gs>
        <a:gs pos="83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</a:gradFill>
  </c:spPr>
  <c:txPr>
    <a:bodyPr/>
    <a:lstStyle/>
    <a:p>
      <a:pPr>
        <a:defRPr sz="1800"/>
      </a:pPr>
      <a:endParaRPr lang="tr-TR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884D7D-CC2E-4407-813F-0F54CF69581B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EFB417E2-54CD-4A9D-BBAA-30E2869EC49D}" type="pres">
      <dgm:prSet presAssocID="{97884D7D-CC2E-4407-813F-0F54CF69581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</dgm:ptLst>
  <dgm:cxnLst>
    <dgm:cxn modelId="{6742212E-DC36-4158-A180-5FA6B8D0C9DC}" type="presOf" srcId="{97884D7D-CC2E-4407-813F-0F54CF69581B}" destId="{EFB417E2-54CD-4A9D-BBAA-30E2869EC49D}" srcOrd="0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CE31806-4C39-47E9-86CD-EB79EB428192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CB0CF76-2E9B-4ABD-8869-01A7019BEA46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12D9DAB7-33BA-4ECF-AF6D-AEF3F83A29C3}" type="parTrans" cxnId="{259337CF-0B3D-4653-BF20-9BBF13397099}">
      <dgm:prSet/>
      <dgm:spPr/>
      <dgm:t>
        <a:bodyPr/>
        <a:lstStyle/>
        <a:p>
          <a:endParaRPr lang="en-US"/>
        </a:p>
      </dgm:t>
    </dgm:pt>
    <dgm:pt modelId="{BF361921-843B-43C3-8BFD-06F47DC934C8}" type="sibTrans" cxnId="{259337CF-0B3D-4653-BF20-9BBF13397099}">
      <dgm:prSet/>
      <dgm:spPr/>
      <dgm:t>
        <a:bodyPr/>
        <a:lstStyle/>
        <a:p>
          <a:endParaRPr lang="en-US"/>
        </a:p>
      </dgm:t>
    </dgm:pt>
    <dgm:pt modelId="{174D340A-1DBC-4736-BABC-8C6CC8D6F878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/>
            <a:t> </a:t>
          </a:r>
        </a:p>
      </dgm:t>
    </dgm:pt>
    <dgm:pt modelId="{4C81AD53-E29A-4AED-80FA-DD4A3DDAB7E0}" type="parTrans" cxnId="{7538B1CC-5847-43B8-9A08-FA49C0CA2780}">
      <dgm:prSet/>
      <dgm:spPr/>
      <dgm:t>
        <a:bodyPr/>
        <a:lstStyle/>
        <a:p>
          <a:endParaRPr lang="en-US"/>
        </a:p>
      </dgm:t>
    </dgm:pt>
    <dgm:pt modelId="{A4CFFA0E-3AC9-4CCB-9410-52A2AF965A84}" type="sibTrans" cxnId="{7538B1CC-5847-43B8-9A08-FA49C0CA2780}">
      <dgm:prSet/>
      <dgm:spPr/>
      <dgm:t>
        <a:bodyPr/>
        <a:lstStyle/>
        <a:p>
          <a:endParaRPr lang="en-US"/>
        </a:p>
      </dgm:t>
    </dgm:pt>
    <dgm:pt modelId="{E3D04C11-D947-413A-81DE-00EA3CDDBDC2}">
      <dgm:prSet phldrT="[Text]"/>
      <dgm:spPr>
        <a:solidFill>
          <a:schemeClr val="accent3"/>
        </a:solidFill>
      </dgm:spPr>
      <dgm:t>
        <a:bodyPr/>
        <a:lstStyle/>
        <a:p>
          <a:r>
            <a:rPr lang="en-US" dirty="0"/>
            <a:t> </a:t>
          </a:r>
        </a:p>
      </dgm:t>
    </dgm:pt>
    <dgm:pt modelId="{DC136269-3770-4A26-AF2F-2407BB0BC66F}" type="parTrans" cxnId="{6706A0DF-4548-41C6-98A4-E2ACD724745C}">
      <dgm:prSet/>
      <dgm:spPr/>
      <dgm:t>
        <a:bodyPr/>
        <a:lstStyle/>
        <a:p>
          <a:endParaRPr lang="en-US"/>
        </a:p>
      </dgm:t>
    </dgm:pt>
    <dgm:pt modelId="{8B01525C-1C25-422A-9CDA-D5E5125CD10F}" type="sibTrans" cxnId="{6706A0DF-4548-41C6-98A4-E2ACD724745C}">
      <dgm:prSet/>
      <dgm:spPr/>
      <dgm:t>
        <a:bodyPr/>
        <a:lstStyle/>
        <a:p>
          <a:endParaRPr lang="en-US"/>
        </a:p>
      </dgm:t>
    </dgm:pt>
    <dgm:pt modelId="{7641BBE5-612A-40BB-A13C-4DAE4A9171DC}">
      <dgm:prSet phldrT="[Text]"/>
      <dgm:spPr>
        <a:solidFill>
          <a:schemeClr val="accent5"/>
        </a:solidFill>
      </dgm:spPr>
      <dgm:t>
        <a:bodyPr/>
        <a:lstStyle/>
        <a:p>
          <a:r>
            <a:rPr lang="en-US" dirty="0"/>
            <a:t> </a:t>
          </a:r>
        </a:p>
      </dgm:t>
    </dgm:pt>
    <dgm:pt modelId="{270BDABB-B31F-4AB0-BA3F-763E8F292D86}" type="parTrans" cxnId="{9EC50658-4684-4563-BE4B-FEE40872A7F7}">
      <dgm:prSet/>
      <dgm:spPr/>
      <dgm:t>
        <a:bodyPr/>
        <a:lstStyle/>
        <a:p>
          <a:endParaRPr lang="en-US"/>
        </a:p>
      </dgm:t>
    </dgm:pt>
    <dgm:pt modelId="{8147E180-0DA6-4525-AB32-BBDF083011A7}" type="sibTrans" cxnId="{9EC50658-4684-4563-BE4B-FEE40872A7F7}">
      <dgm:prSet/>
      <dgm:spPr/>
      <dgm:t>
        <a:bodyPr/>
        <a:lstStyle/>
        <a:p>
          <a:endParaRPr lang="en-US"/>
        </a:p>
      </dgm:t>
    </dgm:pt>
    <dgm:pt modelId="{BD597720-48F2-4493-9787-D93083094F60}" type="pres">
      <dgm:prSet presAssocID="{FCE31806-4C39-47E9-86CD-EB79EB428192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FF0B515-76B9-4690-997E-45E35FBDA025}" type="pres">
      <dgm:prSet presAssocID="{FCE31806-4C39-47E9-86CD-EB79EB428192}" presName="axisShape" presStyleLbl="bgShp" presStyleIdx="0" presStyleCnt="1"/>
      <dgm:spPr>
        <a:solidFill>
          <a:schemeClr val="tx2">
            <a:lumMod val="50000"/>
          </a:schemeClr>
        </a:solidFill>
      </dgm:spPr>
    </dgm:pt>
    <dgm:pt modelId="{94A907CC-C31D-428C-84CB-700D98D98B03}" type="pres">
      <dgm:prSet presAssocID="{FCE31806-4C39-47E9-86CD-EB79EB428192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D70D4E5-842E-4B81-A8DC-8EC1C6AE1260}" type="pres">
      <dgm:prSet presAssocID="{FCE31806-4C39-47E9-86CD-EB79EB428192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F7A9869-D62A-44DC-8BF6-C3ACD0D47DB8}" type="pres">
      <dgm:prSet presAssocID="{FCE31806-4C39-47E9-86CD-EB79EB428192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0388FE3-A1C0-4302-BF45-7642169EC0D5}" type="pres">
      <dgm:prSet presAssocID="{FCE31806-4C39-47E9-86CD-EB79EB428192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B5880486-639C-4FB2-AD68-8B110B8A510B}" type="presOf" srcId="{FCE31806-4C39-47E9-86CD-EB79EB428192}" destId="{BD597720-48F2-4493-9787-D93083094F60}" srcOrd="0" destOrd="0" presId="urn:microsoft.com/office/officeart/2005/8/layout/matrix2"/>
    <dgm:cxn modelId="{040D520E-69F2-45A1-BD75-A363F37937EB}" type="presOf" srcId="{7641BBE5-612A-40BB-A13C-4DAE4A9171DC}" destId="{30388FE3-A1C0-4302-BF45-7642169EC0D5}" srcOrd="0" destOrd="0" presId="urn:microsoft.com/office/officeart/2005/8/layout/matrix2"/>
    <dgm:cxn modelId="{6706A0DF-4548-41C6-98A4-E2ACD724745C}" srcId="{FCE31806-4C39-47E9-86CD-EB79EB428192}" destId="{E3D04C11-D947-413A-81DE-00EA3CDDBDC2}" srcOrd="2" destOrd="0" parTransId="{DC136269-3770-4A26-AF2F-2407BB0BC66F}" sibTransId="{8B01525C-1C25-422A-9CDA-D5E5125CD10F}"/>
    <dgm:cxn modelId="{7538B1CC-5847-43B8-9A08-FA49C0CA2780}" srcId="{FCE31806-4C39-47E9-86CD-EB79EB428192}" destId="{174D340A-1DBC-4736-BABC-8C6CC8D6F878}" srcOrd="1" destOrd="0" parTransId="{4C81AD53-E29A-4AED-80FA-DD4A3DDAB7E0}" sibTransId="{A4CFFA0E-3AC9-4CCB-9410-52A2AF965A84}"/>
    <dgm:cxn modelId="{8B872CC6-7D0B-44A2-B5B1-1351A14C75D9}" type="presOf" srcId="{BCB0CF76-2E9B-4ABD-8869-01A7019BEA46}" destId="{94A907CC-C31D-428C-84CB-700D98D98B03}" srcOrd="0" destOrd="0" presId="urn:microsoft.com/office/officeart/2005/8/layout/matrix2"/>
    <dgm:cxn modelId="{C48D3FFE-B9AB-49B3-9D64-FD4D195AA062}" type="presOf" srcId="{174D340A-1DBC-4736-BABC-8C6CC8D6F878}" destId="{5D70D4E5-842E-4B81-A8DC-8EC1C6AE1260}" srcOrd="0" destOrd="0" presId="urn:microsoft.com/office/officeart/2005/8/layout/matrix2"/>
    <dgm:cxn modelId="{784D20B1-1DCF-48D4-A00B-C8054A209361}" type="presOf" srcId="{E3D04C11-D947-413A-81DE-00EA3CDDBDC2}" destId="{7F7A9869-D62A-44DC-8BF6-C3ACD0D47DB8}" srcOrd="0" destOrd="0" presId="urn:microsoft.com/office/officeart/2005/8/layout/matrix2"/>
    <dgm:cxn modelId="{9EC50658-4684-4563-BE4B-FEE40872A7F7}" srcId="{FCE31806-4C39-47E9-86CD-EB79EB428192}" destId="{7641BBE5-612A-40BB-A13C-4DAE4A9171DC}" srcOrd="3" destOrd="0" parTransId="{270BDABB-B31F-4AB0-BA3F-763E8F292D86}" sibTransId="{8147E180-0DA6-4525-AB32-BBDF083011A7}"/>
    <dgm:cxn modelId="{259337CF-0B3D-4653-BF20-9BBF13397099}" srcId="{FCE31806-4C39-47E9-86CD-EB79EB428192}" destId="{BCB0CF76-2E9B-4ABD-8869-01A7019BEA46}" srcOrd="0" destOrd="0" parTransId="{12D9DAB7-33BA-4ECF-AF6D-AEF3F83A29C3}" sibTransId="{BF361921-843B-43C3-8BFD-06F47DC934C8}"/>
    <dgm:cxn modelId="{C4745986-89D1-4CAB-8E16-A969898146E7}" type="presParOf" srcId="{BD597720-48F2-4493-9787-D93083094F60}" destId="{9FF0B515-76B9-4690-997E-45E35FBDA025}" srcOrd="0" destOrd="0" presId="urn:microsoft.com/office/officeart/2005/8/layout/matrix2"/>
    <dgm:cxn modelId="{BC09B83B-60D2-4D28-9790-75E8C314D339}" type="presParOf" srcId="{BD597720-48F2-4493-9787-D93083094F60}" destId="{94A907CC-C31D-428C-84CB-700D98D98B03}" srcOrd="1" destOrd="0" presId="urn:microsoft.com/office/officeart/2005/8/layout/matrix2"/>
    <dgm:cxn modelId="{7DC0CE44-CF8E-4B0D-AD22-3CCDBC47A39B}" type="presParOf" srcId="{BD597720-48F2-4493-9787-D93083094F60}" destId="{5D70D4E5-842E-4B81-A8DC-8EC1C6AE1260}" srcOrd="2" destOrd="0" presId="urn:microsoft.com/office/officeart/2005/8/layout/matrix2"/>
    <dgm:cxn modelId="{D1ED1B93-9248-497E-86EF-FDB7A335D30C}" type="presParOf" srcId="{BD597720-48F2-4493-9787-D93083094F60}" destId="{7F7A9869-D62A-44DC-8BF6-C3ACD0D47DB8}" srcOrd="3" destOrd="0" presId="urn:microsoft.com/office/officeart/2005/8/layout/matrix2"/>
    <dgm:cxn modelId="{1F844D8B-2A6C-4F86-96B8-860E4A9023D7}" type="presParOf" srcId="{BD597720-48F2-4493-9787-D93083094F60}" destId="{30388FE3-A1C0-4302-BF45-7642169EC0D5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0.09286</cdr:x>
      <cdr:y>0.36047</cdr:y>
    </cdr:from>
    <cdr:to>
      <cdr:x>0.25649</cdr:x>
      <cdr:y>0.51534</cdr:y>
    </cdr:to>
    <cdr:sp macro="" textlink="">
      <cdr:nvSpPr>
        <cdr:cNvPr id="2" name="1 Metin kutusu"/>
        <cdr:cNvSpPr txBox="1"/>
      </cdr:nvSpPr>
      <cdr:spPr>
        <a:xfrm xmlns:a="http://schemas.openxmlformats.org/drawingml/2006/main">
          <a:off x="566057" y="1464954"/>
          <a:ext cx="997528" cy="6293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tr-TR" sz="1800" b="1" dirty="0"/>
            <a:t>II. </a:t>
          </a:r>
          <a:r>
            <a:rPr lang="tr-TR" sz="1600" b="1" dirty="0"/>
            <a:t>OTURUM</a:t>
          </a:r>
          <a:endParaRPr lang="tr-TR" b="1" dirty="0"/>
        </a:p>
        <a:p xmlns:a="http://schemas.openxmlformats.org/drawingml/2006/main">
          <a:endParaRPr lang="tr-TR" sz="1100" dirty="0"/>
        </a:p>
      </cdr:txBody>
    </cdr:sp>
  </cdr:relSizeAnchor>
  <cdr:relSizeAnchor xmlns:cdr="http://schemas.openxmlformats.org/drawingml/2006/chartDrawing">
    <cdr:from>
      <cdr:x>0.11429</cdr:x>
      <cdr:y>0.49781</cdr:y>
    </cdr:from>
    <cdr:to>
      <cdr:x>0.34026</cdr:x>
      <cdr:y>0.64099</cdr:y>
    </cdr:to>
    <cdr:sp macro="" textlink="">
      <cdr:nvSpPr>
        <cdr:cNvPr id="3" name="2 Metin kutusu"/>
        <cdr:cNvSpPr txBox="1"/>
      </cdr:nvSpPr>
      <cdr:spPr>
        <a:xfrm xmlns:a="http://schemas.openxmlformats.org/drawingml/2006/main">
          <a:off x="696685" y="2023093"/>
          <a:ext cx="1377538" cy="5818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r-TR" sz="3600" b="1" dirty="0"/>
            <a:t>% 60</a:t>
          </a:r>
        </a:p>
      </cdr:txBody>
    </cdr:sp>
  </cdr:relSizeAnchor>
  <cdr:relSizeAnchor xmlns:cdr="http://schemas.openxmlformats.org/drawingml/2006/chartDrawing">
    <cdr:from>
      <cdr:x>0.34023</cdr:x>
      <cdr:y>0.32149</cdr:y>
    </cdr:from>
    <cdr:to>
      <cdr:x>0.50386</cdr:x>
      <cdr:y>0.47636</cdr:y>
    </cdr:to>
    <cdr:sp macro="" textlink="">
      <cdr:nvSpPr>
        <cdr:cNvPr id="4" name="1 Metin kutusu"/>
        <cdr:cNvSpPr txBox="1"/>
      </cdr:nvSpPr>
      <cdr:spPr>
        <a:xfrm xmlns:a="http://schemas.openxmlformats.org/drawingml/2006/main">
          <a:off x="2482337" y="1437186"/>
          <a:ext cx="1193917" cy="6923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tr-TR" sz="1800" b="1" dirty="0"/>
            <a:t>I. </a:t>
          </a:r>
          <a:r>
            <a:rPr lang="tr-TR" sz="1600" b="1" dirty="0"/>
            <a:t>OTURUM</a:t>
          </a:r>
          <a:endParaRPr lang="tr-TR" b="1" dirty="0"/>
        </a:p>
        <a:p xmlns:a="http://schemas.openxmlformats.org/drawingml/2006/main">
          <a:endParaRPr lang="tr-TR" sz="1100" dirty="0"/>
        </a:p>
      </cdr:txBody>
    </cdr:sp>
  </cdr:relSizeAnchor>
  <cdr:relSizeAnchor xmlns:cdr="http://schemas.openxmlformats.org/drawingml/2006/chartDrawing">
    <cdr:from>
      <cdr:x>0.42078</cdr:x>
      <cdr:y>0.41786</cdr:y>
    </cdr:from>
    <cdr:to>
      <cdr:x>0.64675</cdr:x>
      <cdr:y>0.56104</cdr:y>
    </cdr:to>
    <cdr:sp macro="" textlink="">
      <cdr:nvSpPr>
        <cdr:cNvPr id="5" name="1 Metin kutusu"/>
        <cdr:cNvSpPr txBox="1"/>
      </cdr:nvSpPr>
      <cdr:spPr>
        <a:xfrm xmlns:a="http://schemas.openxmlformats.org/drawingml/2006/main">
          <a:off x="2565070" y="1698171"/>
          <a:ext cx="1377538" cy="5818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tr-TR" sz="3600" b="1" dirty="0"/>
            <a:t>% 40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0D67B6-6972-41AB-9C9E-C9EEDB8BC27D}" type="datetimeFigureOut">
              <a:rPr lang="tr-TR" smtClean="0"/>
              <a:pPr/>
              <a:t>4.02.2025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3E9A8-70B0-4954-948D-310650AFCD5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17084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3E9A8-70B0-4954-948D-310650AFCD57}" type="slidenum">
              <a:rPr lang="tr-TR" smtClean="0"/>
              <a:pPr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54596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AA050-BF12-4069-8F0A-0D46B6C8189E}" type="datetime1">
              <a:rPr lang="en-US" smtClean="0"/>
              <a:pPr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www.rehberlikservisim.com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314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19D6-A242-485F-9741-F011A74E1A09}" type="datetime1">
              <a:rPr lang="en-US" smtClean="0"/>
              <a:pPr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www.rehberlikservisim.com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8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4DBB5-8289-4454-8B43-B2FB994C693D}" type="datetime1">
              <a:rPr lang="en-US" smtClean="0"/>
              <a:pPr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www.rehberlikservisim.com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657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FB9BB-84BD-4695-9D2C-863E97B328F2}" type="datetime1">
              <a:rPr lang="en-US" smtClean="0"/>
              <a:pPr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www.rehberlikservisim.com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18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8F2DC-9E7E-410D-AB8B-450004F85CC9}" type="datetime1">
              <a:rPr lang="en-US" smtClean="0"/>
              <a:pPr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www.rehberlikservisim.com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549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F3954-6E63-4B51-BC95-6B2455B9C439}" type="datetime1">
              <a:rPr lang="en-US" smtClean="0"/>
              <a:pPr/>
              <a:t>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www.rehberlikservisim.com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033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E0CEF-5112-45B0-A20B-5A23F53E0450}" type="datetime1">
              <a:rPr lang="en-US" smtClean="0"/>
              <a:pPr/>
              <a:t>2/4/2025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www.rehberlikservisim.com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689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B3D93-A038-441F-8CB5-6B1A771482BD}" type="datetime1">
              <a:rPr lang="en-US" smtClean="0"/>
              <a:pPr/>
              <a:t>2/4/2025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www.rehberlikservisim.com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320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95C3C-B7E7-4B41-85AF-A2E70BBDABA3}" type="datetime1">
              <a:rPr lang="en-US" smtClean="0"/>
              <a:pPr/>
              <a:t>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www.rehberlikservisim.com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03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E77F1-C273-43A3-8901-F95DDDF52C0F}" type="datetime1">
              <a:rPr lang="en-US" smtClean="0"/>
              <a:pPr/>
              <a:t>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www.rehberlikservisim.com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722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5F74E-06D1-4E1B-9E79-4E2F66B28380}" type="datetime1">
              <a:rPr lang="en-US" smtClean="0"/>
              <a:pPr/>
              <a:t>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www.rehberlikservisim.com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059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0D8EA1-592C-4526-B66B-15F0455F5B5D}" type="datetime1">
              <a:rPr lang="en-US" smtClean="0"/>
              <a:pPr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www.rehberlikservisim.com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686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is.osym.gov.tr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Dikdörtgen"/>
          <p:cNvSpPr/>
          <p:nvPr/>
        </p:nvSpPr>
        <p:spPr>
          <a:xfrm>
            <a:off x="1008993" y="2834724"/>
            <a:ext cx="8135007" cy="276422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" name="10 Metin kutusu"/>
          <p:cNvSpPr txBox="1"/>
          <p:nvPr/>
        </p:nvSpPr>
        <p:spPr>
          <a:xfrm>
            <a:off x="3122141" y="601362"/>
            <a:ext cx="3607348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73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YKS</a:t>
            </a:r>
            <a:endParaRPr lang="tr-TR" sz="173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3" name="12 Başlık"/>
          <p:cNvSpPr>
            <a:spLocks noGrp="1"/>
          </p:cNvSpPr>
          <p:nvPr>
            <p:ph type="title"/>
          </p:nvPr>
        </p:nvSpPr>
        <p:spPr>
          <a:xfrm>
            <a:off x="2137471" y="2499943"/>
            <a:ext cx="6003377" cy="2648607"/>
          </a:xfrm>
        </p:spPr>
        <p:txBody>
          <a:bodyPr>
            <a:normAutofit/>
          </a:bodyPr>
          <a:lstStyle/>
          <a:p>
            <a:pPr algn="ctr"/>
            <a:r>
              <a:rPr lang="tr-TR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Heiti Std R" pitchFamily="34" charset="-128"/>
                <a:ea typeface="Adobe Heiti Std R" pitchFamily="34" charset="-128"/>
              </a:rPr>
              <a:t>YÜKSEK ÖĞRETİM     KURUMLARI SINAVI</a:t>
            </a:r>
            <a:endParaRPr lang="tr-TR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" name="Metin kutusu 1"/>
          <p:cNvSpPr txBox="1"/>
          <p:nvPr/>
        </p:nvSpPr>
        <p:spPr>
          <a:xfrm>
            <a:off x="6431985" y="2375950"/>
            <a:ext cx="1028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2024</a:t>
            </a:r>
            <a:endParaRPr lang="tr-TR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3771252" y="5766486"/>
            <a:ext cx="27358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Psikolojik Danışman</a:t>
            </a:r>
          </a:p>
          <a:p>
            <a:r>
              <a:rPr lang="tr-T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tr-TR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     Yemen İPEK</a:t>
            </a:r>
            <a:endParaRPr lang="tr-TR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1026" name="Picture 2" descr="MEB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921" y="-245990"/>
            <a:ext cx="1171575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Metin kutusu 13"/>
          <p:cNvSpPr txBox="1"/>
          <p:nvPr/>
        </p:nvSpPr>
        <p:spPr>
          <a:xfrm>
            <a:off x="2955195" y="5034592"/>
            <a:ext cx="436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chemeClr val="accent1"/>
                </a:solidFill>
              </a:rPr>
              <a:t>Rüştü Akın Mesleki ve Teknik Anadolu Lisesi</a:t>
            </a:r>
            <a:endParaRPr lang="tr-TR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0" y="1457281"/>
            <a:ext cx="9144000" cy="830998"/>
            <a:chOff x="0" y="159943"/>
            <a:chExt cx="12192000" cy="1107998"/>
          </a:xfrm>
        </p:grpSpPr>
        <p:sp>
          <p:nvSpPr>
            <p:cNvPr id="5" name="TextBox 4"/>
            <p:cNvSpPr txBox="1"/>
            <p:nvPr/>
          </p:nvSpPr>
          <p:spPr>
            <a:xfrm>
              <a:off x="0" y="159943"/>
              <a:ext cx="12192000" cy="1107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4800" b="1" dirty="0">
                  <a:solidFill>
                    <a:srgbClr val="FF0000"/>
                  </a:solidFill>
                  <a:latin typeface="Arial Black" pitchFamily="34" charset="0"/>
                </a:rPr>
                <a:t> </a:t>
              </a:r>
              <a:endParaRPr lang="en-US" sz="4800" b="1" dirty="0">
                <a:solidFill>
                  <a:srgbClr val="FF0000"/>
                </a:solidFill>
                <a:latin typeface="Arial Black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82367" y="582742"/>
              <a:ext cx="10944665" cy="5334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000" b="1" dirty="0">
                  <a:solidFill>
                    <a:schemeClr val="tx2">
                      <a:lumMod val="50000"/>
                    </a:schemeClr>
                  </a:solidFill>
                </a:rPr>
                <a:t>TEMEL YETERLİLİK TESTİ</a:t>
              </a:r>
              <a:endParaRPr lang="en-US" sz="20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grpSp>
        <p:nvGrpSpPr>
          <p:cNvPr id="32" name="31 Grup"/>
          <p:cNvGrpSpPr/>
          <p:nvPr/>
        </p:nvGrpSpPr>
        <p:grpSpPr>
          <a:xfrm>
            <a:off x="1992087" y="2907379"/>
            <a:ext cx="2481943" cy="392087"/>
            <a:chOff x="1992087" y="2907379"/>
            <a:chExt cx="2481943" cy="392087"/>
          </a:xfrm>
        </p:grpSpPr>
        <p:sp>
          <p:nvSpPr>
            <p:cNvPr id="8" name="Pentagon 7"/>
            <p:cNvSpPr/>
            <p:nvPr/>
          </p:nvSpPr>
          <p:spPr>
            <a:xfrm>
              <a:off x="1992087" y="2907580"/>
              <a:ext cx="2481943" cy="391886"/>
            </a:xfrm>
            <a:prstGeom prst="homePlat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606792" y="2907379"/>
              <a:ext cx="181280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1600" b="1" dirty="0">
                  <a:solidFill>
                    <a:schemeClr val="bg1"/>
                  </a:solidFill>
                  <a:latin typeface="Arial Black" pitchFamily="34" charset="0"/>
                </a:rPr>
                <a:t>Fen Bilimleri</a:t>
              </a:r>
              <a:endParaRPr lang="en-US" sz="1600" b="1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33" name="32 Grup"/>
          <p:cNvGrpSpPr/>
          <p:nvPr/>
        </p:nvGrpSpPr>
        <p:grpSpPr>
          <a:xfrm>
            <a:off x="2302329" y="3383629"/>
            <a:ext cx="2481943" cy="394247"/>
            <a:chOff x="2302329" y="3383629"/>
            <a:chExt cx="2481943" cy="394247"/>
          </a:xfrm>
        </p:grpSpPr>
        <p:sp>
          <p:nvSpPr>
            <p:cNvPr id="9" name="Pentagon 8"/>
            <p:cNvSpPr/>
            <p:nvPr/>
          </p:nvSpPr>
          <p:spPr>
            <a:xfrm>
              <a:off x="2302329" y="3385990"/>
              <a:ext cx="2481943" cy="391886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" name="Rectangle 13"/>
            <p:cNvSpPr/>
            <p:nvPr/>
          </p:nvSpPr>
          <p:spPr>
            <a:xfrm>
              <a:off x="2892542" y="3383629"/>
              <a:ext cx="174613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1600" b="1" dirty="0">
                  <a:solidFill>
                    <a:schemeClr val="bg1"/>
                  </a:solidFill>
                  <a:latin typeface="Arial Black" pitchFamily="34" charset="0"/>
                </a:rPr>
                <a:t>Matematik</a:t>
              </a:r>
              <a:endParaRPr lang="en-US" sz="1600" b="1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34" name="33 Grup"/>
          <p:cNvGrpSpPr/>
          <p:nvPr/>
        </p:nvGrpSpPr>
        <p:grpSpPr>
          <a:xfrm>
            <a:off x="2340429" y="3858091"/>
            <a:ext cx="2488746" cy="391886"/>
            <a:chOff x="2340429" y="3858091"/>
            <a:chExt cx="2488746" cy="391886"/>
          </a:xfrm>
        </p:grpSpPr>
        <p:sp>
          <p:nvSpPr>
            <p:cNvPr id="10" name="Pentagon 9"/>
            <p:cNvSpPr/>
            <p:nvPr/>
          </p:nvSpPr>
          <p:spPr>
            <a:xfrm>
              <a:off x="2340429" y="3858091"/>
              <a:ext cx="2481943" cy="391886"/>
            </a:xfrm>
            <a:prstGeom prst="homePlat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2" name="Rectangle 13"/>
            <p:cNvSpPr/>
            <p:nvPr/>
          </p:nvSpPr>
          <p:spPr>
            <a:xfrm>
              <a:off x="2883017" y="3859879"/>
              <a:ext cx="194615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1600" b="1" dirty="0">
                  <a:solidFill>
                    <a:schemeClr val="bg1"/>
                  </a:solidFill>
                  <a:latin typeface="Arial Black" pitchFamily="34" charset="0"/>
                </a:rPr>
                <a:t>Türkçe</a:t>
              </a:r>
              <a:endParaRPr lang="en-US" sz="1600" b="1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35" name="34 Grup"/>
          <p:cNvGrpSpPr/>
          <p:nvPr/>
        </p:nvGrpSpPr>
        <p:grpSpPr>
          <a:xfrm>
            <a:off x="2026104" y="4320667"/>
            <a:ext cx="2869746" cy="391886"/>
            <a:chOff x="2026104" y="4320667"/>
            <a:chExt cx="2869746" cy="391886"/>
          </a:xfrm>
        </p:grpSpPr>
        <p:sp>
          <p:nvSpPr>
            <p:cNvPr id="11" name="Pentagon 10"/>
            <p:cNvSpPr/>
            <p:nvPr/>
          </p:nvSpPr>
          <p:spPr>
            <a:xfrm>
              <a:off x="2026104" y="4320667"/>
              <a:ext cx="2481943" cy="391886"/>
            </a:xfrm>
            <a:prstGeom prst="homePlat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" name="Rectangle 13"/>
            <p:cNvSpPr/>
            <p:nvPr/>
          </p:nvSpPr>
          <p:spPr>
            <a:xfrm>
              <a:off x="2562225" y="4345654"/>
              <a:ext cx="233362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1600" b="1" dirty="0">
                  <a:solidFill>
                    <a:schemeClr val="bg1"/>
                  </a:solidFill>
                  <a:latin typeface="Arial Black" pitchFamily="34" charset="0"/>
                </a:rPr>
                <a:t>Sosyal Bilimler</a:t>
              </a:r>
              <a:endParaRPr lang="en-US" sz="1600" b="1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sp>
        <p:nvSpPr>
          <p:cNvPr id="24" name="23 Metin kutusu"/>
          <p:cNvSpPr txBox="1"/>
          <p:nvPr/>
        </p:nvSpPr>
        <p:spPr>
          <a:xfrm>
            <a:off x="4381500" y="2781300"/>
            <a:ext cx="1323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FF0000"/>
                </a:solidFill>
              </a:rPr>
              <a:t>% 17</a:t>
            </a:r>
          </a:p>
        </p:txBody>
      </p:sp>
      <p:sp>
        <p:nvSpPr>
          <p:cNvPr id="25" name="24 Metin kutusu"/>
          <p:cNvSpPr txBox="1"/>
          <p:nvPr/>
        </p:nvSpPr>
        <p:spPr>
          <a:xfrm>
            <a:off x="4657725" y="3295650"/>
            <a:ext cx="1323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chemeClr val="accent2">
                    <a:lumMod val="75000"/>
                  </a:schemeClr>
                </a:solidFill>
              </a:rPr>
              <a:t>% 33</a:t>
            </a:r>
          </a:p>
        </p:txBody>
      </p:sp>
      <p:sp>
        <p:nvSpPr>
          <p:cNvPr id="26" name="25 Metin kutusu"/>
          <p:cNvSpPr txBox="1"/>
          <p:nvPr/>
        </p:nvSpPr>
        <p:spPr>
          <a:xfrm>
            <a:off x="4762500" y="3752850"/>
            <a:ext cx="1323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chemeClr val="accent3">
                    <a:lumMod val="75000"/>
                  </a:schemeClr>
                </a:solidFill>
              </a:rPr>
              <a:t>% 33</a:t>
            </a:r>
          </a:p>
        </p:txBody>
      </p:sp>
      <p:sp>
        <p:nvSpPr>
          <p:cNvPr id="27" name="26 Metin kutusu"/>
          <p:cNvSpPr txBox="1"/>
          <p:nvPr/>
        </p:nvSpPr>
        <p:spPr>
          <a:xfrm>
            <a:off x="4429125" y="4257675"/>
            <a:ext cx="1323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chemeClr val="accent4">
                    <a:lumMod val="75000"/>
                  </a:schemeClr>
                </a:solidFill>
              </a:rPr>
              <a:t>% 17</a:t>
            </a:r>
          </a:p>
        </p:txBody>
      </p:sp>
      <p:sp>
        <p:nvSpPr>
          <p:cNvPr id="19" name="18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20" name="Group 3"/>
          <p:cNvGrpSpPr/>
          <p:nvPr/>
        </p:nvGrpSpPr>
        <p:grpSpPr>
          <a:xfrm>
            <a:off x="-135327" y="0"/>
            <a:ext cx="9144000" cy="1077218"/>
            <a:chOff x="-218536" y="-1046798"/>
            <a:chExt cx="12192000" cy="1436291"/>
          </a:xfrm>
        </p:grpSpPr>
        <p:sp>
          <p:nvSpPr>
            <p:cNvPr id="28" name="TextBox 4"/>
            <p:cNvSpPr txBox="1"/>
            <p:nvPr/>
          </p:nvSpPr>
          <p:spPr>
            <a:xfrm>
              <a:off x="-218536" y="-1046798"/>
              <a:ext cx="12192000" cy="14362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tr-TR" sz="40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 Black" pitchFamily="34" charset="0"/>
                </a:rPr>
                <a:t>TYT</a:t>
              </a:r>
            </a:p>
            <a:p>
              <a:pPr algn="ctr"/>
              <a:endPara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bas Neue" panose="020B0606020202050201" pitchFamily="34" charset="0"/>
              </a:endParaRPr>
            </a:p>
          </p:txBody>
        </p:sp>
        <p:sp>
          <p:nvSpPr>
            <p:cNvPr id="29" name="Rectangle 5"/>
            <p:cNvSpPr/>
            <p:nvPr/>
          </p:nvSpPr>
          <p:spPr>
            <a:xfrm>
              <a:off x="324617" y="-345078"/>
              <a:ext cx="10944665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PUAN ORANLARI</a:t>
              </a:r>
              <a:endPara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pic>
        <p:nvPicPr>
          <p:cNvPr id="30" name="29 Resim" descr="11-interest-rates-6-6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26101" y="2228851"/>
            <a:ext cx="3517899" cy="2638424"/>
          </a:xfrm>
          <a:prstGeom prst="rect">
            <a:avLst/>
          </a:prstGeom>
          <a:solidFill>
            <a:schemeClr val="accent2"/>
          </a:solidFill>
        </p:spPr>
      </p:pic>
      <p:grpSp>
        <p:nvGrpSpPr>
          <p:cNvPr id="31" name="30 Grup"/>
          <p:cNvGrpSpPr/>
          <p:nvPr/>
        </p:nvGrpSpPr>
        <p:grpSpPr>
          <a:xfrm>
            <a:off x="312965" y="2501913"/>
            <a:ext cx="2471057" cy="2468880"/>
            <a:chOff x="312965" y="2501913"/>
            <a:chExt cx="2471057" cy="2468880"/>
          </a:xfrm>
        </p:grpSpPr>
        <p:sp>
          <p:nvSpPr>
            <p:cNvPr id="7" name="Oval 6"/>
            <p:cNvSpPr/>
            <p:nvPr/>
          </p:nvSpPr>
          <p:spPr>
            <a:xfrm>
              <a:off x="312965" y="2501913"/>
              <a:ext cx="2471057" cy="24688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33430" y="2785705"/>
              <a:ext cx="1940350" cy="1661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5400" dirty="0">
                  <a:solidFill>
                    <a:schemeClr val="accent2"/>
                  </a:solidFill>
                  <a:latin typeface="Bebas Neue" panose="020B0606020202050201" pitchFamily="34" charset="0"/>
                </a:rPr>
                <a:t>TYT</a:t>
              </a:r>
              <a:r>
                <a:rPr lang="en-US" sz="5400" dirty="0">
                  <a:solidFill>
                    <a:schemeClr val="bg1"/>
                  </a:solidFill>
                  <a:latin typeface="Bebas Neue" panose="020B0606020202050201" pitchFamily="34" charset="0"/>
                </a:rPr>
                <a:t> </a:t>
              </a:r>
            </a:p>
            <a:p>
              <a:pPr algn="ctr"/>
              <a:r>
                <a:rPr lang="tr-TR" sz="2400" dirty="0">
                  <a:solidFill>
                    <a:schemeClr val="bg1"/>
                  </a:solidFill>
                  <a:latin typeface="Bebas Neue" panose="020B0606020202050201" pitchFamily="34" charset="0"/>
                </a:rPr>
                <a:t>TEMEL YETERLİLİK TESTİ</a:t>
              </a:r>
              <a:endParaRPr lang="en-US" sz="2400" dirty="0">
                <a:solidFill>
                  <a:schemeClr val="bg1"/>
                </a:solidFill>
                <a:latin typeface="Bebas Neue" panose="020B0606020202050201" pitchFamily="34" charset="0"/>
              </a:endParaRPr>
            </a:p>
          </p:txBody>
        </p:sp>
      </p:grpSp>
      <p:sp>
        <p:nvSpPr>
          <p:cNvPr id="37" name="3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484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000"/>
                            </p:stCondLst>
                            <p:childTnLst>
                              <p:par>
                                <p:cTn id="68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500"/>
                            </p:stCondLst>
                            <p:childTnLst>
                              <p:par>
                                <p:cTn id="7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68264" y="928407"/>
            <a:ext cx="7886700" cy="1325563"/>
          </a:xfrm>
        </p:spPr>
        <p:txBody>
          <a:bodyPr>
            <a:noAutofit/>
          </a:bodyPr>
          <a:lstStyle/>
          <a:p>
            <a:r>
              <a:rPr lang="tr-TR" sz="3200" b="1" dirty="0">
                <a:solidFill>
                  <a:srgbClr val="C00000"/>
                </a:solidFill>
              </a:rPr>
              <a:t>TYT PUANI İLE </a:t>
            </a:r>
            <a:r>
              <a:rPr lang="tr-TR" sz="3200" b="1" dirty="0" smtClean="0">
                <a:solidFill>
                  <a:srgbClr val="C00000"/>
                </a:solidFill>
              </a:rPr>
              <a:t>MSÜ </a:t>
            </a:r>
            <a:r>
              <a:rPr lang="tr-TR" sz="3200" b="1" dirty="0">
                <a:solidFill>
                  <a:srgbClr val="C00000"/>
                </a:solidFill>
              </a:rPr>
              <a:t>ve POLİS MESLEK </a:t>
            </a:r>
            <a:br>
              <a:rPr lang="tr-TR" sz="3200" b="1" dirty="0">
                <a:solidFill>
                  <a:srgbClr val="C00000"/>
                </a:solidFill>
              </a:rPr>
            </a:br>
            <a:r>
              <a:rPr lang="tr-TR" sz="3200" b="1" dirty="0">
                <a:solidFill>
                  <a:srgbClr val="C00000"/>
                </a:solidFill>
              </a:rPr>
              <a:t>YÜKSEKOKULU ÖN BAŞVURULARI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1873" y="2197553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Font typeface="Arial" charset="0"/>
              <a:buChar char="•"/>
            </a:pPr>
            <a:r>
              <a:rPr lang="tr-TR" sz="2600" dirty="0"/>
              <a:t>Astsubay Meslek Yüksekokulu seçim aşamasında kullanılacaktır. </a:t>
            </a:r>
          </a:p>
          <a:p>
            <a:pPr>
              <a:buFont typeface="Arial" charset="0"/>
              <a:buChar char="•"/>
            </a:pPr>
            <a:endParaRPr lang="tr-TR" sz="2600" dirty="0"/>
          </a:p>
          <a:p>
            <a:pPr>
              <a:buFont typeface="Arial" charset="0"/>
              <a:buChar char="•"/>
            </a:pPr>
            <a:r>
              <a:rPr lang="tr-TR" sz="2600" b="1" dirty="0">
                <a:solidFill>
                  <a:srgbClr val="FF0000"/>
                </a:solidFill>
              </a:rPr>
              <a:t>***Subaylık ve Astsubaylık ön başvuruları için adayların  Milli Savunma üniversitesi Sınavını (MSÜ) takip etmeleri gerekmektedir. ***</a:t>
            </a:r>
          </a:p>
          <a:p>
            <a:pPr>
              <a:buFont typeface="Arial" charset="0"/>
              <a:buChar char="•"/>
            </a:pPr>
            <a:endParaRPr lang="tr-TR" sz="2400" dirty="0"/>
          </a:p>
          <a:p>
            <a:r>
              <a:rPr lang="tr-TR" sz="2600" dirty="0"/>
              <a:t> </a:t>
            </a:r>
            <a:r>
              <a:rPr lang="tr-TR" sz="2600" dirty="0" smtClean="0"/>
              <a:t>PMO için </a:t>
            </a:r>
            <a:r>
              <a:rPr lang="tr-TR" sz="2400" dirty="0" smtClean="0"/>
              <a:t>ÖSYM tarafından </a:t>
            </a:r>
            <a:r>
              <a:rPr lang="tr-TR" sz="2400" dirty="0"/>
              <a:t>yapılacak olan üniversiteye giriş sınavından istenilen puanı almış olmak, Polis Akademisi Başkanlığınca yapılan Aday Değerlendirme ve Seçme Sınavında ve ÖSYM Başkanlığı tarafından yapılacak PMYO Sınavında başarılı olmak şartları aranmaktadır.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E552DDE-4448-46A6-A719-E28F59D765E8}"/>
              </a:ext>
            </a:extLst>
          </p:cNvPr>
          <p:cNvSpPr/>
          <p:nvPr/>
        </p:nvSpPr>
        <p:spPr>
          <a:xfrm>
            <a:off x="272038" y="526290"/>
            <a:ext cx="820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PUAN ORANLARI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7" name="Group 3">
            <a:extLst>
              <a:ext uri="{FF2B5EF4-FFF2-40B4-BE49-F238E27FC236}">
                <a16:creationId xmlns:a16="http://schemas.microsoft.com/office/drawing/2014/main" xmlns="" id="{0D02BC23-406D-4308-AC28-C1377D18EEF4}"/>
              </a:ext>
            </a:extLst>
          </p:cNvPr>
          <p:cNvGrpSpPr/>
          <p:nvPr/>
        </p:nvGrpSpPr>
        <p:grpSpPr>
          <a:xfrm>
            <a:off x="0" y="-12319"/>
            <a:ext cx="9144000" cy="1077218"/>
            <a:chOff x="-218536" y="-1046798"/>
            <a:chExt cx="12192000" cy="1436291"/>
          </a:xfrm>
        </p:grpSpPr>
        <p:sp>
          <p:nvSpPr>
            <p:cNvPr id="8" name="TextBox 4">
              <a:extLst>
                <a:ext uri="{FF2B5EF4-FFF2-40B4-BE49-F238E27FC236}">
                  <a16:creationId xmlns:a16="http://schemas.microsoft.com/office/drawing/2014/main" xmlns="" id="{59ECDAE5-746C-4FC8-8767-76B4D11AF0E8}"/>
                </a:ext>
              </a:extLst>
            </p:cNvPr>
            <p:cNvSpPr txBox="1"/>
            <p:nvPr/>
          </p:nvSpPr>
          <p:spPr>
            <a:xfrm>
              <a:off x="-218536" y="-1046798"/>
              <a:ext cx="12192000" cy="1436291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tr-TR" sz="40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 Black" pitchFamily="34" charset="0"/>
                </a:rPr>
                <a:t>TYT</a:t>
              </a:r>
            </a:p>
            <a:p>
              <a:pPr algn="ctr"/>
              <a:endPara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bas Neue" panose="020B0606020202050201" pitchFamily="34" charset="0"/>
              </a:endParaRPr>
            </a:p>
          </p:txBody>
        </p:sp>
        <p:sp>
          <p:nvSpPr>
            <p:cNvPr id="9" name="Rectangle 5">
              <a:extLst>
                <a:ext uri="{FF2B5EF4-FFF2-40B4-BE49-F238E27FC236}">
                  <a16:creationId xmlns:a16="http://schemas.microsoft.com/office/drawing/2014/main" xmlns="" id="{A41A16B8-481C-4461-B278-2921B0C51142}"/>
                </a:ext>
              </a:extLst>
            </p:cNvPr>
            <p:cNvSpPr/>
            <p:nvPr/>
          </p:nvSpPr>
          <p:spPr>
            <a:xfrm>
              <a:off x="324617" y="-345078"/>
              <a:ext cx="10944665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16023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814825672"/>
              </p:ext>
            </p:extLst>
          </p:nvPr>
        </p:nvGraphicFramePr>
        <p:xfrm>
          <a:off x="-592308" y="1654175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569998" y="1141502"/>
            <a:ext cx="2070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solidFill>
                  <a:schemeClr val="tx2">
                    <a:lumMod val="50000"/>
                  </a:schemeClr>
                </a:solidFill>
                <a:latin typeface="Bebas Neue" panose="020B0606020202050201" pitchFamily="34" charset="0"/>
              </a:rPr>
              <a:t>PUAN TÜRLERİ</a:t>
            </a:r>
            <a:endParaRPr lang="en-US" sz="2400" dirty="0">
              <a:solidFill>
                <a:schemeClr val="tx2">
                  <a:lumMod val="50000"/>
                </a:schemeClr>
              </a:solidFill>
              <a:latin typeface="Bebas Neue" panose="020B0606020202050201" pitchFamily="34" charset="0"/>
            </a:endParaRPr>
          </a:p>
        </p:txBody>
      </p:sp>
      <p:grpSp>
        <p:nvGrpSpPr>
          <p:cNvPr id="53" name="52 Grup"/>
          <p:cNvGrpSpPr/>
          <p:nvPr/>
        </p:nvGrpSpPr>
        <p:grpSpPr>
          <a:xfrm>
            <a:off x="4670330" y="2717837"/>
            <a:ext cx="4473669" cy="1254088"/>
            <a:chOff x="4670330" y="2717837"/>
            <a:chExt cx="4473669" cy="1254088"/>
          </a:xfrm>
        </p:grpSpPr>
        <p:sp>
          <p:nvSpPr>
            <p:cNvPr id="47" name="46 Dikdörtgen"/>
            <p:cNvSpPr/>
            <p:nvPr/>
          </p:nvSpPr>
          <p:spPr>
            <a:xfrm>
              <a:off x="5286374" y="2990850"/>
              <a:ext cx="3857625" cy="981075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tr-TR" sz="1400" b="1" dirty="0">
                <a:solidFill>
                  <a:schemeClr val="bg1"/>
                </a:solidFill>
              </a:endParaRPr>
            </a:p>
            <a:p>
              <a:r>
                <a:rPr lang="tr-TR" sz="1400" b="1" dirty="0">
                  <a:solidFill>
                    <a:schemeClr val="bg1"/>
                  </a:solidFill>
                </a:rPr>
                <a:t>Temel Yeterlilik Testi </a:t>
              </a:r>
              <a:r>
                <a:rPr lang="tr-TR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%40 </a:t>
              </a:r>
              <a:endParaRPr lang="tr-TR" sz="1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r>
                <a:rPr lang="tr-TR" sz="1400" b="1" dirty="0">
                  <a:solidFill>
                    <a:schemeClr val="bg1"/>
                  </a:solidFill>
                </a:rPr>
                <a:t>Matematik Testi </a:t>
              </a:r>
              <a:r>
                <a:rPr lang="tr-TR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% 30</a:t>
              </a:r>
              <a:endParaRPr lang="tr-TR" sz="1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r>
                <a:rPr lang="tr-TR" sz="1400" b="1" dirty="0">
                  <a:solidFill>
                    <a:srgbClr val="FF0000"/>
                  </a:solidFill>
                </a:rPr>
                <a:t> </a:t>
              </a:r>
              <a:r>
                <a:rPr lang="tr-TR" sz="1400" b="1" dirty="0">
                  <a:solidFill>
                    <a:schemeClr val="bg1"/>
                  </a:solidFill>
                </a:rPr>
                <a:t>Fen Bilimleri Testi </a:t>
              </a:r>
              <a:r>
                <a:rPr lang="tr-TR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%30</a:t>
              </a:r>
              <a:endPara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algn="ctr"/>
              <a:endParaRPr lang="tr-TR" dirty="0"/>
            </a:p>
          </p:txBody>
        </p:sp>
        <p:grpSp>
          <p:nvGrpSpPr>
            <p:cNvPr id="2" name="46 Grup"/>
            <p:cNvGrpSpPr/>
            <p:nvPr/>
          </p:nvGrpSpPr>
          <p:grpSpPr>
            <a:xfrm>
              <a:off x="4670330" y="2717837"/>
              <a:ext cx="4216495" cy="1062990"/>
              <a:chOff x="4670330" y="2279687"/>
              <a:chExt cx="4216495" cy="1062990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5193877" y="2279687"/>
                <a:ext cx="36929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>
                    <a:solidFill>
                      <a:schemeClr val="tx2">
                        <a:lumMod val="50000"/>
                      </a:schemeClr>
                    </a:solidFill>
                    <a:latin typeface="Bebas Neue" panose="020B0606020202050201" pitchFamily="34" charset="0"/>
                  </a:rPr>
                  <a:t>Sayısal puan</a:t>
                </a:r>
                <a:endParaRPr lang="en-US" dirty="0">
                  <a:solidFill>
                    <a:schemeClr val="tx2">
                      <a:lumMod val="50000"/>
                    </a:schemeClr>
                  </a:solidFill>
                  <a:latin typeface="Bebas Neue" panose="020B0606020202050201" pitchFamily="34" charset="0"/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670330" y="2794037"/>
                <a:ext cx="548640" cy="54864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6208" y="3392207"/>
              <a:ext cx="228600" cy="228600"/>
            </a:xfrm>
            <a:prstGeom prst="rect">
              <a:avLst/>
            </a:prstGeom>
          </p:spPr>
        </p:pic>
      </p:grpSp>
      <p:sp>
        <p:nvSpPr>
          <p:cNvPr id="36" name="35 Metin kutusu"/>
          <p:cNvSpPr txBox="1"/>
          <p:nvPr/>
        </p:nvSpPr>
        <p:spPr>
          <a:xfrm>
            <a:off x="864671" y="2283279"/>
            <a:ext cx="117115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800" b="1" dirty="0"/>
              <a:t>SÖZEL </a:t>
            </a:r>
          </a:p>
          <a:p>
            <a:pPr algn="ctr"/>
            <a:r>
              <a:rPr lang="tr-TR" sz="2800" b="1" dirty="0"/>
              <a:t>PUAN</a:t>
            </a:r>
          </a:p>
        </p:txBody>
      </p:sp>
      <p:sp>
        <p:nvSpPr>
          <p:cNvPr id="37" name="36 Metin kutusu"/>
          <p:cNvSpPr txBox="1"/>
          <p:nvPr/>
        </p:nvSpPr>
        <p:spPr>
          <a:xfrm>
            <a:off x="2667493" y="2276600"/>
            <a:ext cx="143866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800" b="1" dirty="0"/>
              <a:t>SAYISAL </a:t>
            </a:r>
          </a:p>
          <a:p>
            <a:pPr algn="ctr"/>
            <a:r>
              <a:rPr lang="tr-TR" sz="2800" b="1" dirty="0"/>
              <a:t>PUAN</a:t>
            </a:r>
          </a:p>
        </p:txBody>
      </p:sp>
      <p:sp>
        <p:nvSpPr>
          <p:cNvPr id="38" name="37 Metin kutusu"/>
          <p:cNvSpPr txBox="1"/>
          <p:nvPr/>
        </p:nvSpPr>
        <p:spPr>
          <a:xfrm>
            <a:off x="682335" y="4210175"/>
            <a:ext cx="14386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/>
              <a:t>EŞİT AĞIRLIK </a:t>
            </a:r>
          </a:p>
        </p:txBody>
      </p:sp>
      <p:sp>
        <p:nvSpPr>
          <p:cNvPr id="39" name="38 Metin kutusu"/>
          <p:cNvSpPr txBox="1"/>
          <p:nvPr/>
        </p:nvSpPr>
        <p:spPr>
          <a:xfrm>
            <a:off x="2804630" y="4157850"/>
            <a:ext cx="115127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800" b="1" dirty="0"/>
              <a:t>DİL </a:t>
            </a:r>
          </a:p>
          <a:p>
            <a:pPr algn="ctr"/>
            <a:r>
              <a:rPr lang="tr-TR" sz="2800" b="1" dirty="0"/>
              <a:t>PUANI</a:t>
            </a:r>
          </a:p>
        </p:txBody>
      </p:sp>
      <p:grpSp>
        <p:nvGrpSpPr>
          <p:cNvPr id="52" name="51 Grup"/>
          <p:cNvGrpSpPr/>
          <p:nvPr/>
        </p:nvGrpSpPr>
        <p:grpSpPr>
          <a:xfrm>
            <a:off x="4613180" y="1271945"/>
            <a:ext cx="4540345" cy="1254552"/>
            <a:chOff x="4613180" y="1271945"/>
            <a:chExt cx="4540345" cy="1254552"/>
          </a:xfrm>
        </p:grpSpPr>
        <p:sp>
          <p:nvSpPr>
            <p:cNvPr id="46" name="45 Dikdörtgen"/>
            <p:cNvSpPr/>
            <p:nvPr/>
          </p:nvSpPr>
          <p:spPr>
            <a:xfrm>
              <a:off x="5248275" y="1571625"/>
              <a:ext cx="3905250" cy="9334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grpSp>
          <p:nvGrpSpPr>
            <p:cNvPr id="51" name="50 Grup"/>
            <p:cNvGrpSpPr/>
            <p:nvPr/>
          </p:nvGrpSpPr>
          <p:grpSpPr>
            <a:xfrm>
              <a:off x="4613180" y="1271945"/>
              <a:ext cx="4416520" cy="1254552"/>
              <a:chOff x="4613180" y="1271945"/>
              <a:chExt cx="4416520" cy="1254552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5248276" y="1603167"/>
                <a:ext cx="3781424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tr-TR" sz="1400" b="1" dirty="0">
                    <a:solidFill>
                      <a:schemeClr val="bg1"/>
                    </a:solidFill>
                  </a:rPr>
                  <a:t>Temel Yeterlilik Testi </a:t>
                </a:r>
                <a:r>
                  <a:rPr lang="tr-TR" b="1" dirty="0">
                    <a:solidFill>
                      <a:srgbClr val="FFFF00"/>
                    </a:solidFill>
                  </a:rPr>
                  <a:t>%40</a:t>
                </a:r>
                <a:r>
                  <a:rPr lang="tr-TR" sz="1050" b="1" dirty="0">
                    <a:solidFill>
                      <a:srgbClr val="FFFF00"/>
                    </a:solidFill>
                  </a:rPr>
                  <a:t> </a:t>
                </a:r>
                <a:endParaRPr lang="tr-TR" sz="1000" b="1" dirty="0">
                  <a:solidFill>
                    <a:srgbClr val="FFFF00"/>
                  </a:solidFill>
                </a:endParaRPr>
              </a:p>
              <a:p>
                <a:r>
                  <a:rPr lang="tr-TR" sz="1300" b="1" dirty="0">
                    <a:solidFill>
                      <a:schemeClr val="bg1"/>
                    </a:solidFill>
                  </a:rPr>
                  <a:t>Türk Dili ve Edebiyatı – Sosyal Bilimler-1 Testi </a:t>
                </a:r>
                <a:r>
                  <a:rPr lang="tr-TR" b="1" dirty="0">
                    <a:solidFill>
                      <a:srgbClr val="FFFF00"/>
                    </a:solidFill>
                  </a:rPr>
                  <a:t>% 30</a:t>
                </a:r>
                <a:endParaRPr lang="tr-TR" sz="1600" b="1" dirty="0">
                  <a:solidFill>
                    <a:srgbClr val="FFFF00"/>
                  </a:solidFill>
                </a:endParaRPr>
              </a:p>
              <a:p>
                <a:r>
                  <a:rPr lang="tr-TR" sz="1200" b="1" dirty="0">
                    <a:solidFill>
                      <a:srgbClr val="FF0000"/>
                    </a:solidFill>
                  </a:rPr>
                  <a:t> </a:t>
                </a:r>
                <a:r>
                  <a:rPr lang="tr-TR" sz="1300" b="1" dirty="0">
                    <a:solidFill>
                      <a:schemeClr val="bg1"/>
                    </a:solidFill>
                  </a:rPr>
                  <a:t>Sosyal Bilimler-2 Testi </a:t>
                </a:r>
                <a:r>
                  <a:rPr lang="tr-TR" b="1" dirty="0">
                    <a:solidFill>
                      <a:srgbClr val="FFFF00"/>
                    </a:solidFill>
                  </a:rPr>
                  <a:t>%30</a:t>
                </a:r>
                <a:endParaRPr lang="en-US" sz="1000" b="1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5136727" y="1271945"/>
                <a:ext cx="36929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>
                    <a:solidFill>
                      <a:schemeClr val="tx2">
                        <a:lumMod val="50000"/>
                      </a:schemeClr>
                    </a:solidFill>
                    <a:latin typeface="Bebas Neue" panose="020B0606020202050201" pitchFamily="34" charset="0"/>
                  </a:rPr>
                  <a:t>Sözel </a:t>
                </a:r>
                <a:r>
                  <a:rPr lang="tr-TR" dirty="0" err="1">
                    <a:solidFill>
                      <a:schemeClr val="tx2">
                        <a:lumMod val="50000"/>
                      </a:schemeClr>
                    </a:solidFill>
                    <a:latin typeface="Bebas Neue" panose="020B0606020202050201" pitchFamily="34" charset="0"/>
                  </a:rPr>
                  <a:t>PUan</a:t>
                </a:r>
                <a:endParaRPr lang="en-US" dirty="0">
                  <a:solidFill>
                    <a:schemeClr val="tx2">
                      <a:lumMod val="50000"/>
                    </a:schemeClr>
                  </a:solidFill>
                  <a:latin typeface="Bebas Neue" panose="020B0606020202050201" pitchFamily="34" charset="0"/>
                </a:endParaRPr>
              </a:p>
            </p:txBody>
          </p:sp>
          <p:grpSp>
            <p:nvGrpSpPr>
              <p:cNvPr id="4" name="42 Grup"/>
              <p:cNvGrpSpPr/>
              <p:nvPr/>
            </p:nvGrpSpPr>
            <p:grpSpPr>
              <a:xfrm>
                <a:off x="4613180" y="1729145"/>
                <a:ext cx="548640" cy="548640"/>
                <a:chOff x="4670330" y="2481620"/>
                <a:chExt cx="548640" cy="548640"/>
              </a:xfrm>
            </p:grpSpPr>
            <p:sp>
              <p:nvSpPr>
                <p:cNvPr id="18" name="Oval 17"/>
                <p:cNvSpPr/>
                <p:nvPr/>
              </p:nvSpPr>
              <p:spPr>
                <a:xfrm>
                  <a:off x="4670330" y="2481620"/>
                  <a:ext cx="548640" cy="54864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pic>
              <p:nvPicPr>
                <p:cNvPr id="40" name="Picture 28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45733" y="2658782"/>
                  <a:ext cx="228600" cy="228600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55" name="54 Grup"/>
          <p:cNvGrpSpPr/>
          <p:nvPr/>
        </p:nvGrpSpPr>
        <p:grpSpPr>
          <a:xfrm>
            <a:off x="4698905" y="4116494"/>
            <a:ext cx="4445095" cy="1284181"/>
            <a:chOff x="4698905" y="4116494"/>
            <a:chExt cx="4445095" cy="1284181"/>
          </a:xfrm>
        </p:grpSpPr>
        <p:sp>
          <p:nvSpPr>
            <p:cNvPr id="48" name="47 Dikdörtgen"/>
            <p:cNvSpPr/>
            <p:nvPr/>
          </p:nvSpPr>
          <p:spPr>
            <a:xfrm>
              <a:off x="5295901" y="4419600"/>
              <a:ext cx="3848099" cy="981075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tr-TR" sz="1400" b="1" dirty="0">
                <a:solidFill>
                  <a:schemeClr val="bg1"/>
                </a:solidFill>
              </a:endParaRPr>
            </a:p>
            <a:p>
              <a:r>
                <a:rPr lang="tr-TR" sz="1400" b="1" dirty="0">
                  <a:solidFill>
                    <a:schemeClr val="bg1"/>
                  </a:solidFill>
                </a:rPr>
                <a:t>Temel Yeterlilik Testi </a:t>
              </a:r>
              <a:r>
                <a:rPr lang="tr-TR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%40 </a:t>
              </a:r>
              <a:endParaRPr lang="tr-TR" sz="1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r>
                <a:rPr lang="tr-TR" sz="1400" b="1" dirty="0">
                  <a:solidFill>
                    <a:schemeClr val="bg1"/>
                  </a:solidFill>
                </a:rPr>
                <a:t>Matematik Testi </a:t>
              </a:r>
              <a:r>
                <a:rPr lang="tr-TR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% 30</a:t>
              </a:r>
              <a:endParaRPr lang="tr-TR" sz="1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r>
                <a:rPr lang="tr-TR" sz="1300" b="1" dirty="0">
                  <a:solidFill>
                    <a:schemeClr val="bg1"/>
                  </a:solidFill>
                </a:rPr>
                <a:t>Türk Dili ve Edebiyatı – Sosyal Bilimler-1 Testi </a:t>
              </a:r>
              <a:r>
                <a:rPr lang="tr-TR" sz="1400" b="1" dirty="0">
                  <a:solidFill>
                    <a:schemeClr val="bg1"/>
                  </a:solidFill>
                </a:rPr>
                <a:t> </a:t>
              </a:r>
              <a:r>
                <a:rPr lang="tr-TR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%30</a:t>
              </a:r>
              <a:endPara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algn="ctr"/>
              <a:endParaRPr lang="tr-TR" dirty="0"/>
            </a:p>
          </p:txBody>
        </p:sp>
        <p:grpSp>
          <p:nvGrpSpPr>
            <p:cNvPr id="5" name="47 Grup"/>
            <p:cNvGrpSpPr/>
            <p:nvPr/>
          </p:nvGrpSpPr>
          <p:grpSpPr>
            <a:xfrm>
              <a:off x="4698905" y="4116494"/>
              <a:ext cx="4254595" cy="1005840"/>
              <a:chOff x="4698905" y="3440219"/>
              <a:chExt cx="4254595" cy="1005840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5260552" y="3440219"/>
                <a:ext cx="36929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err="1">
                    <a:solidFill>
                      <a:schemeClr val="tx2">
                        <a:lumMod val="50000"/>
                      </a:schemeClr>
                    </a:solidFill>
                    <a:latin typeface="Bebas Neue" panose="020B0606020202050201" pitchFamily="34" charset="0"/>
                  </a:rPr>
                  <a:t>Eşİt</a:t>
                </a:r>
                <a:r>
                  <a:rPr lang="tr-TR" dirty="0">
                    <a:solidFill>
                      <a:schemeClr val="tx2">
                        <a:lumMod val="50000"/>
                      </a:schemeClr>
                    </a:solidFill>
                    <a:latin typeface="Bebas Neue" panose="020B0606020202050201" pitchFamily="34" charset="0"/>
                  </a:rPr>
                  <a:t> ağırlık</a:t>
                </a:r>
                <a:endParaRPr lang="en-US" dirty="0">
                  <a:solidFill>
                    <a:schemeClr val="tx2">
                      <a:lumMod val="50000"/>
                    </a:schemeClr>
                  </a:solidFill>
                  <a:latin typeface="Bebas Neue" panose="020B0606020202050201" pitchFamily="34" charset="0"/>
                </a:endParaRPr>
              </a:p>
            </p:txBody>
          </p:sp>
          <p:grpSp>
            <p:nvGrpSpPr>
              <p:cNvPr id="6" name="44 Grup"/>
              <p:cNvGrpSpPr/>
              <p:nvPr/>
            </p:nvGrpSpPr>
            <p:grpSpPr>
              <a:xfrm>
                <a:off x="4698905" y="3897419"/>
                <a:ext cx="548640" cy="548640"/>
                <a:chOff x="4670330" y="3964094"/>
                <a:chExt cx="548640" cy="548640"/>
              </a:xfrm>
            </p:grpSpPr>
            <p:sp>
              <p:nvSpPr>
                <p:cNvPr id="25" name="Oval 24"/>
                <p:cNvSpPr/>
                <p:nvPr/>
              </p:nvSpPr>
              <p:spPr>
                <a:xfrm>
                  <a:off x="4670330" y="3964094"/>
                  <a:ext cx="548640" cy="54864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pic>
              <p:nvPicPr>
                <p:cNvPr id="41" name="Picture 28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74308" y="4106582"/>
                  <a:ext cx="228600" cy="228600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54" name="53 Grup"/>
          <p:cNvGrpSpPr/>
          <p:nvPr/>
        </p:nvGrpSpPr>
        <p:grpSpPr>
          <a:xfrm>
            <a:off x="4670330" y="5455764"/>
            <a:ext cx="4473670" cy="1087912"/>
            <a:chOff x="4670330" y="5455764"/>
            <a:chExt cx="4473670" cy="1087912"/>
          </a:xfrm>
        </p:grpSpPr>
        <p:sp>
          <p:nvSpPr>
            <p:cNvPr id="49" name="48 Dikdörtgen"/>
            <p:cNvSpPr/>
            <p:nvPr/>
          </p:nvSpPr>
          <p:spPr>
            <a:xfrm>
              <a:off x="5295901" y="5743576"/>
              <a:ext cx="3848099" cy="8001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tr-TR" sz="1400" b="1" dirty="0">
                <a:solidFill>
                  <a:schemeClr val="bg1"/>
                </a:solidFill>
              </a:endParaRPr>
            </a:p>
            <a:p>
              <a:r>
                <a:rPr lang="tr-TR" sz="1400" b="1" dirty="0">
                  <a:solidFill>
                    <a:schemeClr val="bg1"/>
                  </a:solidFill>
                </a:rPr>
                <a:t>Temel Yeterlilik Testi </a:t>
              </a:r>
              <a:r>
                <a:rPr lang="tr-TR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%40 </a:t>
              </a:r>
              <a:endParaRPr lang="tr-TR" sz="1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r>
                <a:rPr lang="tr-TR" sz="1400" b="1" dirty="0">
                  <a:solidFill>
                    <a:schemeClr val="bg1"/>
                  </a:solidFill>
                </a:rPr>
                <a:t>Yabancı Dil Testi </a:t>
              </a:r>
              <a:r>
                <a:rPr lang="tr-TR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% 60</a:t>
              </a:r>
              <a:endParaRPr lang="tr-TR" sz="1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algn="ctr"/>
              <a:endParaRPr lang="tr-TR" dirty="0"/>
            </a:p>
          </p:txBody>
        </p:sp>
        <p:grpSp>
          <p:nvGrpSpPr>
            <p:cNvPr id="8" name="48 Grup"/>
            <p:cNvGrpSpPr/>
            <p:nvPr/>
          </p:nvGrpSpPr>
          <p:grpSpPr>
            <a:xfrm>
              <a:off x="4670330" y="5455764"/>
              <a:ext cx="4245070" cy="834390"/>
              <a:chOff x="4670330" y="4655664"/>
              <a:chExt cx="4245070" cy="834390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5222452" y="4655664"/>
                <a:ext cx="36929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err="1">
                    <a:solidFill>
                      <a:schemeClr val="tx2">
                        <a:lumMod val="50000"/>
                      </a:schemeClr>
                    </a:solidFill>
                    <a:latin typeface="Bebas Neue" panose="020B0606020202050201" pitchFamily="34" charset="0"/>
                  </a:rPr>
                  <a:t>Dİl</a:t>
                </a:r>
                <a:r>
                  <a:rPr lang="tr-TR" dirty="0">
                    <a:solidFill>
                      <a:schemeClr val="tx2">
                        <a:lumMod val="50000"/>
                      </a:schemeClr>
                    </a:solidFill>
                    <a:latin typeface="Bebas Neue" panose="020B0606020202050201" pitchFamily="34" charset="0"/>
                  </a:rPr>
                  <a:t> puanı</a:t>
                </a:r>
                <a:endParaRPr lang="en-US" dirty="0">
                  <a:solidFill>
                    <a:schemeClr val="tx2">
                      <a:lumMod val="50000"/>
                    </a:schemeClr>
                  </a:solidFill>
                  <a:latin typeface="Bebas Neue" panose="020B0606020202050201" pitchFamily="34" charset="0"/>
                </a:endParaRPr>
              </a:p>
            </p:txBody>
          </p:sp>
          <p:grpSp>
            <p:nvGrpSpPr>
              <p:cNvPr id="10" name="43 Grup"/>
              <p:cNvGrpSpPr/>
              <p:nvPr/>
            </p:nvGrpSpPr>
            <p:grpSpPr>
              <a:xfrm>
                <a:off x="4670330" y="4941414"/>
                <a:ext cx="548640" cy="548640"/>
                <a:chOff x="4670330" y="4703289"/>
                <a:chExt cx="548640" cy="548640"/>
              </a:xfrm>
            </p:grpSpPr>
            <p:sp>
              <p:nvSpPr>
                <p:cNvPr id="28" name="Oval 27"/>
                <p:cNvSpPr/>
                <p:nvPr/>
              </p:nvSpPr>
              <p:spPr>
                <a:xfrm>
                  <a:off x="4670330" y="4703289"/>
                  <a:ext cx="548640" cy="54864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pic>
              <p:nvPicPr>
                <p:cNvPr id="42" name="Picture 28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36208" y="4849532"/>
                  <a:ext cx="228600" cy="228600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32" name="31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43" name="Group 3"/>
          <p:cNvGrpSpPr/>
          <p:nvPr/>
        </p:nvGrpSpPr>
        <p:grpSpPr>
          <a:xfrm>
            <a:off x="41180" y="-78233"/>
            <a:ext cx="9144000" cy="1077218"/>
            <a:chOff x="16807" y="-1151109"/>
            <a:chExt cx="12192000" cy="1436291"/>
          </a:xfrm>
        </p:grpSpPr>
        <p:sp>
          <p:nvSpPr>
            <p:cNvPr id="44" name="TextBox 4"/>
            <p:cNvSpPr txBox="1"/>
            <p:nvPr/>
          </p:nvSpPr>
          <p:spPr>
            <a:xfrm>
              <a:off x="16807" y="-1151109"/>
              <a:ext cx="12192000" cy="14362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40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Bebas Neue" panose="020B0606020202050201" pitchFamily="34" charset="0"/>
                </a:rPr>
                <a:t>PUAN </a:t>
              </a:r>
              <a:r>
                <a:rPr lang="tr-TR" sz="4000" dirty="0" smtClean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Bebas Neue" panose="020B0606020202050201" pitchFamily="34" charset="0"/>
                </a:rPr>
                <a:t>TÜRLERİ</a:t>
              </a:r>
              <a:endParaRPr lang="tr-TR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ebas Neue" panose="020B0606020202050201" pitchFamily="34" charset="0"/>
              </a:endParaRPr>
            </a:p>
            <a:p>
              <a:pPr algn="ctr"/>
              <a:endPara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ebas Neue" panose="020B0606020202050201" pitchFamily="34" charset="0"/>
              </a:endParaRPr>
            </a:p>
          </p:txBody>
        </p:sp>
        <p:sp>
          <p:nvSpPr>
            <p:cNvPr id="45" name="Rectangle 5"/>
            <p:cNvSpPr/>
            <p:nvPr/>
          </p:nvSpPr>
          <p:spPr>
            <a:xfrm>
              <a:off x="324617" y="-433978"/>
              <a:ext cx="10944665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ORANLAR</a:t>
              </a:r>
              <a:endPara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sp>
        <p:nvSpPr>
          <p:cNvPr id="56" name="5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225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9" grpId="0"/>
      <p:bldP spid="36" grpId="0"/>
      <p:bldP spid="37" grpId="0"/>
      <p:bldP spid="38" grpId="0"/>
      <p:bldP spid="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133353" y="177798"/>
          <a:ext cx="8848728" cy="3001841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73739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37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310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3739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3739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3739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3739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3739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3739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37394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737394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737394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</a:tblGrid>
              <a:tr h="413947">
                <a:tc gridSpan="12">
                  <a:txBody>
                    <a:bodyPr/>
                    <a:lstStyle/>
                    <a:p>
                      <a:pPr algn="ctr"/>
                      <a:r>
                        <a:rPr lang="tr-TR" dirty="0"/>
                        <a:t>SÖZEL PUAN</a:t>
                      </a:r>
                      <a:endParaRPr lang="tr-TR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8391">
                <a:tc gridSpan="12">
                  <a:txBody>
                    <a:bodyPr/>
                    <a:lstStyle/>
                    <a:p>
                      <a:pPr algn="ctr"/>
                      <a:r>
                        <a:rPr lang="tr-TR" sz="2800" dirty="0"/>
                        <a:t>Testlerin Ağırlıkları (%)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3947">
                <a:tc gridSpan="5">
                  <a:txBody>
                    <a:bodyPr/>
                    <a:lstStyle/>
                    <a:p>
                      <a:pPr algn="ctr"/>
                      <a:r>
                        <a:rPr lang="tr-TR" dirty="0"/>
                        <a:t>TYT (Temel Yeterlilik Testi)</a:t>
                      </a:r>
                      <a:endParaRPr lang="tr-TR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tr-TR" dirty="0"/>
                        <a:t>AYT (Alan</a:t>
                      </a:r>
                      <a:r>
                        <a:rPr lang="tr-TR" baseline="0" dirty="0"/>
                        <a:t> Yeterlilik Testi)</a:t>
                      </a:r>
                      <a:endParaRPr lang="tr-TR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10345">
                <a:tc rowSpan="2">
                  <a:txBody>
                    <a:bodyPr/>
                    <a:lstStyle/>
                    <a:p>
                      <a:pPr algn="ctr"/>
                      <a:r>
                        <a:rPr lang="tr-TR" sz="1100" dirty="0"/>
                        <a:t>Puan Türü</a:t>
                      </a:r>
                      <a:endParaRPr lang="tr-TR" sz="1100" b="1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100" dirty="0"/>
                        <a:t>Türkçe</a:t>
                      </a:r>
                      <a:endParaRPr lang="tr-TR" sz="11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100" dirty="0"/>
                        <a:t>Temel  Matematik</a:t>
                      </a:r>
                      <a:endParaRPr lang="tr-TR" sz="11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100" dirty="0"/>
                        <a:t>Fen Bilimleri</a:t>
                      </a:r>
                      <a:endParaRPr lang="tr-TR" sz="11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100" dirty="0"/>
                        <a:t>Sosyal Bilimler</a:t>
                      </a:r>
                      <a:endParaRPr lang="tr-TR" sz="1100" b="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r-TR" sz="1400" b="1" dirty="0"/>
                        <a:t>Türk Dili ve Edebiyatı- Sosyal Bilimler-1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tr-TR" sz="1400" b="1" dirty="0"/>
                        <a:t>Sosyal Bilimler-2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63449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/>
                        <a:t>Türk Dili ve Edebiyatı </a:t>
                      </a:r>
                      <a:endParaRPr lang="tr-TR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/>
                        <a:t>Tarih-1</a:t>
                      </a:r>
                      <a:endParaRPr lang="tr-TR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err="1"/>
                        <a:t>Coğ</a:t>
                      </a:r>
                      <a:r>
                        <a:rPr lang="tr-TR" sz="1100" dirty="0"/>
                        <a:t>.-1 </a:t>
                      </a:r>
                      <a:endParaRPr lang="tr-TR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/>
                        <a:t>Tarih-2</a:t>
                      </a:r>
                      <a:endParaRPr lang="tr-TR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err="1"/>
                        <a:t>Coğ</a:t>
                      </a:r>
                      <a:r>
                        <a:rPr lang="tr-TR" sz="1100" dirty="0"/>
                        <a:t>.-2 </a:t>
                      </a:r>
                      <a:endParaRPr lang="tr-TR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/>
                        <a:t>Felsefe Grubu </a:t>
                      </a:r>
                      <a:endParaRPr lang="tr-TR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/>
                        <a:t>DİKAB</a:t>
                      </a:r>
                      <a:endParaRPr lang="tr-TR" sz="11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3947">
                <a:tc>
                  <a:txBody>
                    <a:bodyPr/>
                    <a:lstStyle/>
                    <a:p>
                      <a:r>
                        <a:rPr lang="tr-TR" dirty="0"/>
                        <a:t>Sözel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/>
                        <a:t>7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5" name="3 İçerik Yer Tutucusu"/>
          <p:cNvGraphicFramePr>
            <a:graphicFrameLocks/>
          </p:cNvGraphicFramePr>
          <p:nvPr/>
        </p:nvGraphicFramePr>
        <p:xfrm>
          <a:off x="133346" y="3778250"/>
          <a:ext cx="8851165" cy="237236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9834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585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083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8346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8346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329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3401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8346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983463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370840">
                <a:tc gridSpan="9">
                  <a:txBody>
                    <a:bodyPr/>
                    <a:lstStyle/>
                    <a:p>
                      <a:pPr algn="ctr"/>
                      <a:r>
                        <a:rPr lang="tr-TR" dirty="0"/>
                        <a:t>SAYISAL PUAN</a:t>
                      </a:r>
                      <a:endParaRPr lang="tr-TR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 gridSpan="9">
                  <a:txBody>
                    <a:bodyPr/>
                    <a:lstStyle/>
                    <a:p>
                      <a:pPr algn="ctr"/>
                      <a:r>
                        <a:rPr lang="tr-TR" sz="2800" dirty="0"/>
                        <a:t>Testlerin Ağırlıkları (%)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tr-TR" dirty="0"/>
                        <a:t>TYT (Temel Yeterlilik Testi)</a:t>
                      </a:r>
                      <a:endParaRPr lang="tr-TR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tr-TR" dirty="0"/>
                        <a:t>AYT (Alan</a:t>
                      </a:r>
                      <a:r>
                        <a:rPr lang="tr-TR" baseline="0" dirty="0"/>
                        <a:t> Yeterlilik Testi)</a:t>
                      </a:r>
                      <a:endParaRPr lang="tr-TR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Puan Türü</a:t>
                      </a:r>
                      <a:endParaRPr lang="tr-TR" sz="1400" b="1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Türkçe</a:t>
                      </a:r>
                      <a:endParaRPr lang="tr-TR" sz="12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Temel  Matematik</a:t>
                      </a:r>
                      <a:endParaRPr lang="tr-TR" sz="12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Fen Bilimleri</a:t>
                      </a:r>
                      <a:endParaRPr lang="tr-TR" sz="12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Sosyal Bilimler</a:t>
                      </a:r>
                      <a:endParaRPr lang="tr-TR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/>
                        <a:t>Matematik </a:t>
                      </a: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r-TR" sz="1600" b="1" dirty="0"/>
                        <a:t>Fen Bilimleri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Matematik</a:t>
                      </a:r>
                      <a:endParaRPr lang="tr-TR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Fizik</a:t>
                      </a:r>
                      <a:endParaRPr lang="tr-TR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Kimya</a:t>
                      </a:r>
                      <a:endParaRPr lang="tr-TR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Biyoloji</a:t>
                      </a:r>
                      <a:endParaRPr lang="tr-TR" sz="12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/>
                        <a:t>Sayısal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207780" y="3378199"/>
          <a:ext cx="8595978" cy="2671004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4326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5068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146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3266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3266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3266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13947">
                <a:tc gridSpan="6"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</a:rPr>
                        <a:t>DİL</a:t>
                      </a:r>
                      <a:r>
                        <a:rPr lang="tr-TR" baseline="0" dirty="0">
                          <a:solidFill>
                            <a:schemeClr val="tx1"/>
                          </a:solidFill>
                        </a:rPr>
                        <a:t> PUANI</a:t>
                      </a:r>
                      <a:endParaRPr lang="tr-TR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8391">
                <a:tc gridSpan="6">
                  <a:txBody>
                    <a:bodyPr/>
                    <a:lstStyle/>
                    <a:p>
                      <a:pPr algn="ctr"/>
                      <a:r>
                        <a:rPr lang="tr-TR" sz="2800" dirty="0"/>
                        <a:t>Testlerin Ağırlıkları (%)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3947">
                <a:tc gridSpan="5">
                  <a:txBody>
                    <a:bodyPr/>
                    <a:lstStyle/>
                    <a:p>
                      <a:pPr algn="ctr"/>
                      <a:r>
                        <a:rPr lang="tr-TR" dirty="0"/>
                        <a:t>TYT (Temel Yeterlilik Testi)</a:t>
                      </a:r>
                      <a:endParaRPr lang="tr-TR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Yabancı Dil</a:t>
                      </a:r>
                      <a:endParaRPr lang="tr-TR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50772">
                <a:tc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Puan Türü</a:t>
                      </a:r>
                      <a:endParaRPr lang="tr-TR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Türkçe</a:t>
                      </a:r>
                      <a:endParaRPr lang="tr-TR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Temel  Matematik</a:t>
                      </a:r>
                      <a:endParaRPr lang="tr-TR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Fen Bilimleri</a:t>
                      </a:r>
                      <a:endParaRPr lang="tr-TR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Sosyal Bilimler</a:t>
                      </a:r>
                      <a:endParaRPr lang="tr-TR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Yabancı Dil</a:t>
                      </a:r>
                      <a:endParaRPr lang="tr-TR" sz="1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3947">
                <a:tc>
                  <a:txBody>
                    <a:bodyPr/>
                    <a:lstStyle/>
                    <a:p>
                      <a:r>
                        <a:rPr lang="tr-TR" dirty="0"/>
                        <a:t>DİL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5" name="3 İçerik Yer Tutucusu"/>
          <p:cNvGraphicFramePr>
            <a:graphicFrameLocks/>
          </p:cNvGraphicFramePr>
          <p:nvPr/>
        </p:nvGraphicFramePr>
        <p:xfrm>
          <a:off x="292835" y="258873"/>
          <a:ext cx="8851165" cy="278892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9834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585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083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8346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8346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329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3401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8346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983463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370840">
                <a:tc gridSpan="9">
                  <a:txBody>
                    <a:bodyPr/>
                    <a:lstStyle/>
                    <a:p>
                      <a:pPr algn="ctr"/>
                      <a:r>
                        <a:rPr lang="tr-TR" dirty="0"/>
                        <a:t>EŞİT AĞIRLIK PUANI</a:t>
                      </a:r>
                      <a:endParaRPr lang="tr-TR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 gridSpan="9">
                  <a:txBody>
                    <a:bodyPr/>
                    <a:lstStyle/>
                    <a:p>
                      <a:pPr algn="ctr"/>
                      <a:r>
                        <a:rPr lang="tr-TR" sz="2800" dirty="0"/>
                        <a:t>Testlerin Ağırlıkları (%)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tr-TR" dirty="0"/>
                        <a:t>TYT (Temel Yeterlilik Testi)</a:t>
                      </a:r>
                      <a:endParaRPr lang="tr-TR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tr-TR" dirty="0"/>
                        <a:t>AYT (Alan</a:t>
                      </a:r>
                      <a:r>
                        <a:rPr lang="tr-TR" baseline="0" dirty="0"/>
                        <a:t> Yeterlilik Testi)</a:t>
                      </a:r>
                      <a:endParaRPr lang="tr-TR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Puan Türü</a:t>
                      </a:r>
                      <a:endParaRPr lang="tr-TR" sz="1400" b="1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Türkçe</a:t>
                      </a:r>
                      <a:endParaRPr lang="tr-TR" sz="12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Temel  Matematik</a:t>
                      </a:r>
                      <a:endParaRPr lang="tr-TR" sz="12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Fen Bilimleri</a:t>
                      </a:r>
                      <a:endParaRPr lang="tr-TR" sz="12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Sosyal Bilimler</a:t>
                      </a:r>
                      <a:endParaRPr lang="tr-TR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Matematik </a:t>
                      </a:r>
                      <a:endParaRPr lang="tr-TR" sz="1400" b="1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Türk Dili ve Edebiyatı-Sosyal Bilimler-1</a:t>
                      </a:r>
                      <a:endParaRPr lang="tr-TR" sz="14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Matematik</a:t>
                      </a:r>
                      <a:endParaRPr lang="tr-TR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Türk Dili ve Edebiyatı </a:t>
                      </a:r>
                      <a:endParaRPr lang="tr-TR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/>
                        <a:t>Tarih-1</a:t>
                      </a:r>
                    </a:p>
                    <a:p>
                      <a:pPr algn="ctr"/>
                      <a:endParaRPr lang="tr-TR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/>
                        <a:t>Coğrafya-1 </a:t>
                      </a:r>
                    </a:p>
                    <a:p>
                      <a:pPr algn="ctr"/>
                      <a:endParaRPr lang="tr-TR" sz="12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/>
                        <a:t>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409577" y="1762123"/>
          <a:ext cx="8448673" cy="4838701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37147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525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620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096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965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89910">
                <a:tc rowSpan="2">
                  <a:txBody>
                    <a:bodyPr/>
                    <a:lstStyle/>
                    <a:p>
                      <a:pPr algn="ctr"/>
                      <a:r>
                        <a:rPr lang="tr-TR" dirty="0"/>
                        <a:t>Adayın, Yerleşmeyi Hedeflediği Programın Puan Türleri</a:t>
                      </a:r>
                      <a:r>
                        <a:rPr lang="tr-TR" baseline="0" dirty="0"/>
                        <a:t> İçin Çözmesi Gereken Testler</a:t>
                      </a:r>
                      <a:endParaRPr lang="tr-TR" dirty="0"/>
                    </a:p>
                  </a:txBody>
                  <a:tcPr anchor="ctr"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r>
                        <a:rPr lang="tr-TR" dirty="0"/>
                        <a:t>ALAN YETERLİLİK TESTLERİ </a:t>
                      </a:r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09331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/>
                        <a:t>Türk Dili ve Edebiyatı- Sosyal Bilimler-1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/>
                        <a:t>Sosyal Bilimler-2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/>
                        <a:t> Matematik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/>
                        <a:t>Fen Bilimleri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89910">
                <a:tc>
                  <a:txBody>
                    <a:bodyPr/>
                    <a:lstStyle/>
                    <a:p>
                      <a:r>
                        <a:rPr lang="tr-TR" dirty="0"/>
                        <a:t>Sözel Puan için</a:t>
                      </a:r>
                    </a:p>
                  </a:txBody>
                  <a:tcPr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9910">
                <a:tc>
                  <a:txBody>
                    <a:bodyPr/>
                    <a:lstStyle/>
                    <a:p>
                      <a:r>
                        <a:rPr lang="tr-TR" dirty="0"/>
                        <a:t>Sayısal Puan için</a:t>
                      </a:r>
                    </a:p>
                  </a:txBody>
                  <a:tcPr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89910">
                <a:tc>
                  <a:txBody>
                    <a:bodyPr/>
                    <a:lstStyle/>
                    <a:p>
                      <a:r>
                        <a:rPr lang="tr-TR" dirty="0"/>
                        <a:t>Eşit Ağırlık Puanı için</a:t>
                      </a:r>
                    </a:p>
                  </a:txBody>
                  <a:tcPr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89910">
                <a:tc>
                  <a:txBody>
                    <a:bodyPr/>
                    <a:lstStyle/>
                    <a:p>
                      <a:r>
                        <a:rPr lang="tr-TR" dirty="0"/>
                        <a:t>Sözel + Eşit Ağırlık Puanı için</a:t>
                      </a:r>
                    </a:p>
                  </a:txBody>
                  <a:tcPr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89910">
                <a:tc>
                  <a:txBody>
                    <a:bodyPr/>
                    <a:lstStyle/>
                    <a:p>
                      <a:r>
                        <a:rPr lang="tr-TR" dirty="0"/>
                        <a:t>Sayısal + Eşit Ağırlık Puanı için</a:t>
                      </a:r>
                    </a:p>
                  </a:txBody>
                  <a:tcPr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89910">
                <a:tc>
                  <a:txBody>
                    <a:bodyPr/>
                    <a:lstStyle/>
                    <a:p>
                      <a:r>
                        <a:rPr lang="tr-TR" dirty="0"/>
                        <a:t>Sözel + Sayısal + Eşit Ağırlık  Puanı</a:t>
                      </a:r>
                      <a:r>
                        <a:rPr lang="tr-TR" baseline="0" dirty="0"/>
                        <a:t> İçin</a:t>
                      </a:r>
                      <a:endParaRPr lang="tr-TR" dirty="0"/>
                    </a:p>
                  </a:txBody>
                  <a:tcPr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9" name="8 Resim" descr="120px-Orange_check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3752850"/>
            <a:ext cx="314325" cy="314325"/>
          </a:xfrm>
          <a:prstGeom prst="rect">
            <a:avLst/>
          </a:prstGeom>
        </p:spPr>
      </p:pic>
      <p:pic>
        <p:nvPicPr>
          <p:cNvPr id="10" name="9 Resim" descr="120px-Orange_check.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67250" y="5219700"/>
            <a:ext cx="323850" cy="323850"/>
          </a:xfrm>
          <a:prstGeom prst="rect">
            <a:avLst/>
          </a:prstGeom>
        </p:spPr>
      </p:pic>
      <p:pic>
        <p:nvPicPr>
          <p:cNvPr id="11" name="10 Resim" descr="120px-Orange_check.sv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20075" y="4171950"/>
            <a:ext cx="285750" cy="285750"/>
          </a:xfrm>
          <a:prstGeom prst="rect">
            <a:avLst/>
          </a:prstGeom>
        </p:spPr>
      </p:pic>
      <p:pic>
        <p:nvPicPr>
          <p:cNvPr id="12" name="11 Resim" descr="120px-Orange_check.sv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34225" y="4267200"/>
            <a:ext cx="266700" cy="266700"/>
          </a:xfrm>
          <a:prstGeom prst="rect">
            <a:avLst/>
          </a:prstGeom>
        </p:spPr>
      </p:pic>
      <p:pic>
        <p:nvPicPr>
          <p:cNvPr id="13" name="12 Resim" descr="120px-Orange_check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86300" y="4724400"/>
            <a:ext cx="295275" cy="295275"/>
          </a:xfrm>
          <a:prstGeom prst="rect">
            <a:avLst/>
          </a:prstGeom>
        </p:spPr>
      </p:pic>
      <p:pic>
        <p:nvPicPr>
          <p:cNvPr id="14" name="13 Resim" descr="120px-Orange_check.sv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115175" y="4762500"/>
            <a:ext cx="276225" cy="276225"/>
          </a:xfrm>
          <a:prstGeom prst="rect">
            <a:avLst/>
          </a:prstGeom>
        </p:spPr>
      </p:pic>
      <p:pic>
        <p:nvPicPr>
          <p:cNvPr id="15" name="14 Resim" descr="120px-Orange_check.sv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943600" y="3771900"/>
            <a:ext cx="276225" cy="276225"/>
          </a:xfrm>
          <a:prstGeom prst="rect">
            <a:avLst/>
          </a:prstGeom>
        </p:spPr>
      </p:pic>
      <p:pic>
        <p:nvPicPr>
          <p:cNvPr id="16" name="15 Resim" descr="120px-Orange_check.svg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134225" y="5705475"/>
            <a:ext cx="304800" cy="304800"/>
          </a:xfrm>
          <a:prstGeom prst="rect">
            <a:avLst/>
          </a:prstGeom>
        </p:spPr>
      </p:pic>
      <p:pic>
        <p:nvPicPr>
          <p:cNvPr id="17" name="16 Resim" descr="120px-Orange_check.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8201" y="5667376"/>
            <a:ext cx="323850" cy="323850"/>
          </a:xfrm>
          <a:prstGeom prst="rect">
            <a:avLst/>
          </a:prstGeom>
        </p:spPr>
      </p:pic>
      <p:pic>
        <p:nvPicPr>
          <p:cNvPr id="18" name="17 Resim" descr="120px-Orange_check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15175" y="5248275"/>
            <a:ext cx="295275" cy="295275"/>
          </a:xfrm>
          <a:prstGeom prst="rect">
            <a:avLst/>
          </a:prstGeom>
        </p:spPr>
      </p:pic>
      <p:pic>
        <p:nvPicPr>
          <p:cNvPr id="19" name="18 Resim" descr="120px-Orange_check.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05501" y="5172076"/>
            <a:ext cx="323850" cy="323850"/>
          </a:xfrm>
          <a:prstGeom prst="rect">
            <a:avLst/>
          </a:prstGeom>
        </p:spPr>
      </p:pic>
      <p:pic>
        <p:nvPicPr>
          <p:cNvPr id="20" name="19 Resim" descr="120px-Orange_check.svg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895975" y="6143625"/>
            <a:ext cx="304800" cy="304800"/>
          </a:xfrm>
          <a:prstGeom prst="rect">
            <a:avLst/>
          </a:prstGeom>
        </p:spPr>
      </p:pic>
      <p:pic>
        <p:nvPicPr>
          <p:cNvPr id="21" name="20 Resim" descr="120px-Orange_check.svg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95825" y="6210300"/>
            <a:ext cx="304800" cy="304800"/>
          </a:xfrm>
          <a:prstGeom prst="rect">
            <a:avLst/>
          </a:prstGeom>
        </p:spPr>
      </p:pic>
      <p:pic>
        <p:nvPicPr>
          <p:cNvPr id="22" name="21 Resim" descr="120px-Orange_check.sv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305800" y="5686425"/>
            <a:ext cx="276225" cy="276225"/>
          </a:xfrm>
          <a:prstGeom prst="rect">
            <a:avLst/>
          </a:prstGeom>
        </p:spPr>
      </p:pic>
      <p:pic>
        <p:nvPicPr>
          <p:cNvPr id="23" name="22 Resim" descr="120px-Orange_check.svg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258175" y="6219825"/>
            <a:ext cx="304800" cy="304800"/>
          </a:xfrm>
          <a:prstGeom prst="rect">
            <a:avLst/>
          </a:prstGeom>
        </p:spPr>
      </p:pic>
      <p:pic>
        <p:nvPicPr>
          <p:cNvPr id="24" name="23 Resim" descr="120px-Orange_check.sv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34225" y="6200775"/>
            <a:ext cx="285750" cy="285750"/>
          </a:xfrm>
          <a:prstGeom prst="rect">
            <a:avLst/>
          </a:prstGeom>
        </p:spPr>
      </p:pic>
      <p:grpSp>
        <p:nvGrpSpPr>
          <p:cNvPr id="26" name="Group 3"/>
          <p:cNvGrpSpPr/>
          <p:nvPr/>
        </p:nvGrpSpPr>
        <p:grpSpPr>
          <a:xfrm>
            <a:off x="-163902" y="52999"/>
            <a:ext cx="9144000" cy="1077218"/>
            <a:chOff x="-218536" y="-1131860"/>
            <a:chExt cx="12192000" cy="1436291"/>
          </a:xfrm>
        </p:grpSpPr>
        <p:sp>
          <p:nvSpPr>
            <p:cNvPr id="27" name="TextBox 4"/>
            <p:cNvSpPr txBox="1"/>
            <p:nvPr/>
          </p:nvSpPr>
          <p:spPr>
            <a:xfrm>
              <a:off x="-218536" y="-1131860"/>
              <a:ext cx="12192000" cy="14362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tr-TR" sz="4000" dirty="0" smtClean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Bebas Neue" panose="020B0606020202050201" pitchFamily="34" charset="0"/>
                </a:rPr>
                <a:t>PUAN TÜRLERİ İÇİN</a:t>
              </a:r>
              <a:endParaRPr lang="tr-TR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ebas Neue" panose="020B0606020202050201" pitchFamily="34" charset="0"/>
              </a:endParaRPr>
            </a:p>
            <a:p>
              <a:pPr algn="ctr"/>
              <a:endPara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bas Neue" panose="020B0606020202050201" pitchFamily="34" charset="0"/>
              </a:endParaRPr>
            </a:p>
          </p:txBody>
        </p:sp>
        <p:sp>
          <p:nvSpPr>
            <p:cNvPr id="28" name="Rectangle 5"/>
            <p:cNvSpPr/>
            <p:nvPr/>
          </p:nvSpPr>
          <p:spPr>
            <a:xfrm>
              <a:off x="324617" y="-433978"/>
              <a:ext cx="10944665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HANGİ TESTLER ÇÖZÜLMELİ?</a:t>
              </a:r>
              <a:endPara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sp>
        <p:nvSpPr>
          <p:cNvPr id="30" name="29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000"/>
                            </p:stCondLst>
                            <p:childTnLst>
                              <p:par>
                                <p:cTn id="9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1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6000"/>
                            </p:stCondLst>
                            <p:childTnLst>
                              <p:par>
                                <p:cTn id="12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0" y="120047"/>
            <a:ext cx="9144000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Roboto Bk" pitchFamily="2" charset="0"/>
              </a:rPr>
              <a:t>PUANIN HESAPLANABİLMESİ İÇİN</a:t>
            </a:r>
          </a:p>
          <a:p>
            <a:pPr algn="ctr"/>
            <a:r>
              <a:rPr lang="tr-TR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Roboto Bk" pitchFamily="2" charset="0"/>
              </a:rPr>
              <a:t>EN AZ KAÇNET YAPMAK GEREKİR?</a:t>
            </a:r>
            <a:endParaRPr lang="tr-TR" sz="2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Roboto Bk" pitchFamily="2" charset="0"/>
            </a:endParaRPr>
          </a:p>
        </p:txBody>
      </p:sp>
      <p:graphicFrame>
        <p:nvGraphicFramePr>
          <p:cNvPr id="15" name="Tablo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3784880"/>
              </p:ext>
            </p:extLst>
          </p:nvPr>
        </p:nvGraphicFramePr>
        <p:xfrm>
          <a:off x="759679" y="1265482"/>
          <a:ext cx="7772400" cy="736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90800"/>
                <a:gridCol w="2590800"/>
                <a:gridCol w="25908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tr-TR" sz="4000" b="1" cap="none" spc="0" dirty="0" smtClean="0">
                          <a:ln w="12700">
                            <a:solidFill>
                              <a:schemeClr val="accent1"/>
                            </a:solidFill>
                            <a:prstDash val="solid"/>
                          </a:ln>
                          <a:pattFill prst="pct50">
                            <a:fgClr>
                              <a:schemeClr val="accent1"/>
                            </a:fgClr>
                            <a:bgClr>
                              <a:schemeClr val="accent1">
                                <a:lumMod val="20000"/>
                                <a:lumOff val="80000"/>
                              </a:schemeClr>
                            </a:bgClr>
                          </a:pattFill>
                          <a:effectLst>
                            <a:outerShdw dist="38100" dir="2640000" algn="bl" rotWithShape="0">
                              <a:schemeClr val="accent1"/>
                            </a:outerShdw>
                          </a:effectLst>
                        </a:rPr>
                        <a:t>TYT</a:t>
                      </a:r>
                      <a:endParaRPr lang="tr-TR" sz="4000" b="1" cap="none" spc="0" dirty="0">
                        <a:ln w="12700">
                          <a:solidFill>
                            <a:schemeClr val="accent1"/>
                          </a:solidFill>
                          <a:prstDash val="solid"/>
                        </a:ln>
                        <a:pattFill prst="pct50">
                          <a:fgClr>
                            <a:schemeClr val="accent1"/>
                          </a:fgClr>
                          <a:bgClr>
                            <a:schemeClr val="accent1">
                              <a:lumMod val="20000"/>
                              <a:lumOff val="80000"/>
                            </a:schemeClr>
                          </a:bgClr>
                        </a:pattFill>
                        <a:effectLst>
                          <a:outerShdw dist="38100" dir="2640000" algn="bl" rotWithShape="0">
                            <a:schemeClr val="accent1"/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Türkçe Testi </a:t>
                      </a:r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Temel Matematik Testi </a:t>
                      </a:r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 2 testin en az birinden ham puanı       </a:t>
                      </a:r>
                      <a:r>
                        <a:rPr lang="tr-TR" b="1" dirty="0" smtClean="0"/>
                        <a:t>0,5</a:t>
                      </a:r>
                      <a:endParaRPr lang="tr-TR" b="1" dirty="0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6" name="Resim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843" y="1672525"/>
            <a:ext cx="390934" cy="390934"/>
          </a:xfrm>
          <a:prstGeom prst="rect">
            <a:avLst/>
          </a:prstGeom>
        </p:spPr>
      </p:pic>
      <p:graphicFrame>
        <p:nvGraphicFramePr>
          <p:cNvPr id="17" name="Tablo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5854227"/>
              </p:ext>
            </p:extLst>
          </p:nvPr>
        </p:nvGraphicFramePr>
        <p:xfrm>
          <a:off x="759679" y="2129039"/>
          <a:ext cx="7772400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90800"/>
                <a:gridCol w="2590800"/>
                <a:gridCol w="25908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tr-TR" sz="4000" b="1" cap="none" spc="0" baseline="0" dirty="0" smtClean="0">
                          <a:ln w="12700" cmpd="sng">
                            <a:solidFill>
                              <a:schemeClr val="accent4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/>
                        </a:rPr>
                        <a:t>SAYISAL</a:t>
                      </a:r>
                      <a:endParaRPr lang="tr-TR" sz="4000" b="1" cap="none" spc="0" dirty="0">
                        <a:ln w="12700" cmpd="sng">
                          <a:solidFill>
                            <a:schemeClr val="accent4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Matematik Testi </a:t>
                      </a: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Fen Bilimleri Testi</a:t>
                      </a:r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 2 testin en az birinden ham puanı       </a:t>
                      </a:r>
                      <a:r>
                        <a:rPr lang="tr-TR" b="1" dirty="0" smtClean="0"/>
                        <a:t>0,5</a:t>
                      </a:r>
                      <a:endParaRPr lang="tr-TR" b="1" dirty="0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9" name="Tablo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2066898"/>
              </p:ext>
            </p:extLst>
          </p:nvPr>
        </p:nvGraphicFramePr>
        <p:xfrm>
          <a:off x="759679" y="2996829"/>
          <a:ext cx="7772400" cy="1010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90800"/>
                <a:gridCol w="2590800"/>
                <a:gridCol w="25908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tr-TR" sz="3600" b="1" cap="none" spc="0" baseline="0" dirty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accent5">
                                <a:lumMod val="60000"/>
                                <a:lumOff val="40000"/>
                              </a:schemeClr>
                            </a:outerShdw>
                          </a:effectLst>
                        </a:rPr>
                        <a:t>EŞİT AĞIRLIK</a:t>
                      </a:r>
                      <a:endParaRPr lang="tr-TR" sz="3600" b="1" cap="none" spc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12700" dist="38100" dir="2700000" algn="tl" rotWithShape="0">
                            <a:schemeClr val="accent5">
                              <a:lumMod val="60000"/>
                              <a:lumOff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Matematik Testi 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Türk Dili ve Edebiyatı-Sosyal Bilimler-1 Testi</a:t>
                      </a:r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 2 testin en az birinden ham puanı       </a:t>
                      </a:r>
                      <a:r>
                        <a:rPr lang="tr-TR" b="1" dirty="0" smtClean="0"/>
                        <a:t>0,5</a:t>
                      </a:r>
                      <a:endParaRPr lang="tr-TR" b="1" dirty="0"/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0" name="Tablo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4512064"/>
              </p:ext>
            </p:extLst>
          </p:nvPr>
        </p:nvGraphicFramePr>
        <p:xfrm>
          <a:off x="759679" y="4185266"/>
          <a:ext cx="7772400" cy="1010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90800"/>
                <a:gridCol w="2590800"/>
                <a:gridCol w="25908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tr-TR" sz="4000" b="1" cap="none" spc="0" baseline="0" dirty="0" smtClean="0">
                          <a:ln w="12700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dist="38100" dir="2640000" algn="bl" rotWithShape="0">
                              <a:schemeClr val="accent1"/>
                            </a:outerShdw>
                          </a:effectLst>
                        </a:rPr>
                        <a:t>SÖZEL</a:t>
                      </a:r>
                      <a:endParaRPr lang="tr-TR" sz="4000" b="1" cap="none" spc="0" dirty="0">
                        <a:ln w="12700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dist="38100" dir="2640000" algn="bl" rotWithShape="0">
                            <a:schemeClr val="accent1"/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Türk Dili ve Edebiyatı-Sosyal Bilimler-1 Testi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Sosyal Bilimler-2 Testi </a:t>
                      </a:r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 2 testin en az birinden ham puanı       </a:t>
                      </a:r>
                      <a:r>
                        <a:rPr lang="tr-TR" b="1" dirty="0" smtClean="0"/>
                        <a:t>0,5</a:t>
                      </a:r>
                      <a:endParaRPr lang="tr-TR" b="1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1" name="Tablo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7777740"/>
              </p:ext>
            </p:extLst>
          </p:nvPr>
        </p:nvGraphicFramePr>
        <p:xfrm>
          <a:off x="759679" y="5313872"/>
          <a:ext cx="7772400" cy="7935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90800"/>
                <a:gridCol w="5181600"/>
              </a:tblGrid>
              <a:tr h="422694">
                <a:tc rowSpan="2">
                  <a:txBody>
                    <a:bodyPr/>
                    <a:lstStyle/>
                    <a:p>
                      <a:pPr algn="ctr"/>
                      <a:r>
                        <a:rPr lang="tr-TR" sz="4000" b="1" cap="none" spc="0" baseline="0" dirty="0" smtClean="0">
                          <a:ln w="12700">
                            <a:solidFill>
                              <a:schemeClr val="tx2">
                                <a:lumMod val="75000"/>
                              </a:schemeClr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dist="38100" dir="2640000" algn="bl" rotWithShape="0">
                              <a:schemeClr val="tx2">
                                <a:lumMod val="75000"/>
                              </a:schemeClr>
                            </a:outerShdw>
                          </a:effectLst>
                        </a:rPr>
                        <a:t>DİL</a:t>
                      </a:r>
                      <a:endParaRPr lang="tr-TR" sz="4000" b="1" cap="none" spc="0" dirty="0">
                        <a:ln w="12700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dist="38100" dir="2640000" algn="bl" rotWithShape="0">
                            <a:schemeClr val="tx2">
                              <a:lumMod val="75000"/>
                            </a:schemeClr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Yabancı Dil Testi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 2 testin en az birinden ham puanı       </a:t>
                      </a:r>
                      <a:r>
                        <a:rPr lang="tr-TR" b="1" dirty="0" smtClean="0"/>
                        <a:t>0,5</a:t>
                      </a:r>
                      <a:endParaRPr lang="tr-TR" b="1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3" name="Resim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001" y="2530773"/>
            <a:ext cx="390934" cy="390934"/>
          </a:xfrm>
          <a:prstGeom prst="rect">
            <a:avLst/>
          </a:prstGeom>
        </p:spPr>
      </p:pic>
      <p:pic>
        <p:nvPicPr>
          <p:cNvPr id="24" name="Resim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256" y="3660500"/>
            <a:ext cx="390934" cy="390934"/>
          </a:xfrm>
          <a:prstGeom prst="rect">
            <a:avLst/>
          </a:prstGeom>
        </p:spPr>
      </p:pic>
      <p:pic>
        <p:nvPicPr>
          <p:cNvPr id="25" name="Resim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843" y="4951333"/>
            <a:ext cx="390934" cy="390934"/>
          </a:xfrm>
          <a:prstGeom prst="rect">
            <a:avLst/>
          </a:prstGeom>
        </p:spPr>
      </p:pic>
      <p:pic>
        <p:nvPicPr>
          <p:cNvPr id="26" name="Resim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843" y="5728821"/>
            <a:ext cx="390934" cy="390934"/>
          </a:xfrm>
          <a:prstGeom prst="rect">
            <a:avLst/>
          </a:prstGeom>
        </p:spPr>
      </p:pic>
      <p:sp>
        <p:nvSpPr>
          <p:cNvPr id="27" name="Metin kutusu 26"/>
          <p:cNvSpPr txBox="1"/>
          <p:nvPr/>
        </p:nvSpPr>
        <p:spPr>
          <a:xfrm>
            <a:off x="759679" y="6183143"/>
            <a:ext cx="8065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Not: Sayısal, Eşit Ağırlık, Sözel ve Dil puanının hesaplanabilmesi için TYT puanının hesaplanması gerekir.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256623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0" y="120047"/>
            <a:ext cx="9144000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2800" dirty="0"/>
              <a:t>Yükseköğretim Programlarına Başvurabilmek İçin En Az Kaç Puan Almak Gerekir?</a:t>
            </a:r>
            <a:endParaRPr lang="tr-TR" sz="2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Roboto Bk" pitchFamily="2" charset="0"/>
            </a:endParaRPr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667236"/>
              </p:ext>
            </p:extLst>
          </p:nvPr>
        </p:nvGraphicFramePr>
        <p:xfrm>
          <a:off x="155275" y="1397000"/>
          <a:ext cx="8747571" cy="406908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4556959"/>
                <a:gridCol w="1182792"/>
                <a:gridCol w="3007820"/>
              </a:tblGrid>
              <a:tr h="555856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Yükseköğretim Programının Türü</a:t>
                      </a:r>
                      <a:endParaRPr lang="tr-TR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İlgili Puan Türleri </a:t>
                      </a:r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Puan/Başarı Sırası Koşulu</a:t>
                      </a:r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555856">
                <a:tc>
                  <a:txBody>
                    <a:bodyPr/>
                    <a:lstStyle/>
                    <a:p>
                      <a:pPr algn="l"/>
                      <a:r>
                        <a:rPr lang="tr-TR" dirty="0" smtClean="0"/>
                        <a:t>Ön lisans programlarını tercih edebilmek için</a:t>
                      </a:r>
                      <a:endParaRPr lang="tr-TR" dirty="0"/>
                    </a:p>
                  </a:txBody>
                  <a:tcPr anchor="ctr"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TYT</a:t>
                      </a:r>
                      <a:endParaRPr lang="tr-TR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TYT sınav puanının hesaplanmış olması gerekmektedir. </a:t>
                      </a:r>
                      <a:endParaRPr lang="tr-TR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5856">
                <a:tc>
                  <a:txBody>
                    <a:bodyPr/>
                    <a:lstStyle/>
                    <a:p>
                      <a:pPr algn="l"/>
                      <a:r>
                        <a:rPr lang="tr-TR" dirty="0" smtClean="0"/>
                        <a:t>Özel yetenek gerektiren lisans programlarına ön kayıt yaptırabilmek için </a:t>
                      </a:r>
                      <a:r>
                        <a:rPr lang="tr-TR" sz="1050" i="1" dirty="0" smtClean="0"/>
                        <a:t>(Devlet Konservatuvarlarının / Konservatuvarların lise devresi mezunlarının Konservatuvarların lisans devresine yerleştirilmesinde merkezî sınav puanı aranmaz.)</a:t>
                      </a:r>
                      <a:endParaRPr lang="tr-TR" sz="1050" i="1" dirty="0"/>
                    </a:p>
                  </a:txBody>
                  <a:tcPr anchor="ctr"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TYT</a:t>
                      </a:r>
                      <a:endParaRPr lang="tr-TR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TYT sınav puanının hesaplanmış olması gerekmektedir. * </a:t>
                      </a:r>
                      <a:endParaRPr lang="tr-TR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5856">
                <a:tc>
                  <a:txBody>
                    <a:bodyPr/>
                    <a:lstStyle/>
                    <a:p>
                      <a:pPr algn="l"/>
                      <a:r>
                        <a:rPr lang="tr-TR" dirty="0" smtClean="0"/>
                        <a:t>Merkezi yerleştirme yapılan lisans programlarını tercih edebilmek için</a:t>
                      </a:r>
                      <a:endParaRPr lang="tr-TR" dirty="0"/>
                    </a:p>
                  </a:txBody>
                  <a:tcPr anchor="ctr"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İlgili puan türünde</a:t>
                      </a:r>
                      <a:endParaRPr lang="tr-TR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İlgili puan türünde sınav puanının hesaplanmış olması gerekmektedir.</a:t>
                      </a:r>
                      <a:endParaRPr lang="tr-TR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5856">
                <a:tc>
                  <a:txBody>
                    <a:bodyPr/>
                    <a:lstStyle/>
                    <a:p>
                      <a:pPr algn="l"/>
                      <a:r>
                        <a:rPr lang="tr-TR" dirty="0" smtClean="0"/>
                        <a:t>Özel yetenek gerektiren öğretmenlik programlarına ön kayıt yaptırabilmek için</a:t>
                      </a:r>
                      <a:endParaRPr lang="tr-TR" dirty="0"/>
                    </a:p>
                  </a:txBody>
                  <a:tcPr anchor="ctr"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TYT</a:t>
                      </a:r>
                      <a:endParaRPr lang="tr-TR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En düşük 800 bininci (800.000)</a:t>
                      </a:r>
                      <a:endParaRPr lang="tr-TR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3" name="Metin kutusu 2"/>
          <p:cNvSpPr txBox="1"/>
          <p:nvPr/>
        </p:nvSpPr>
        <p:spPr>
          <a:xfrm>
            <a:off x="155274" y="5686845"/>
            <a:ext cx="874757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/>
              <a:t>* Bu programlara en az kaç puan almış adayların başvurabileceklerine ilgili yükseköğretim kurumunca karar verilerek, ilgili yükseköğretim kurumunca basın-yayın organlarıyla adaylara duyurulacaktır.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597528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/>
          <p:cNvSpPr/>
          <p:nvPr/>
        </p:nvSpPr>
        <p:spPr>
          <a:xfrm>
            <a:off x="212652" y="1850066"/>
            <a:ext cx="2870789" cy="3508445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SAYISAL</a:t>
            </a:r>
            <a:r>
              <a:rPr lang="tr-TR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PUAN TÜRÜNDEN ÖĞRECİ ALAN BÖLÜMLER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2" name="31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3" name="TextBox 4"/>
          <p:cNvSpPr txBox="1"/>
          <p:nvPr/>
        </p:nvSpPr>
        <p:spPr>
          <a:xfrm>
            <a:off x="-163902" y="6363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Roboto Bk" pitchFamily="2" charset="0"/>
              </a:rPr>
              <a:t>SAYISAL </a:t>
            </a:r>
            <a:r>
              <a:rPr lang="tr-TR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Roboto Bk" pitchFamily="2" charset="0"/>
              </a:rPr>
              <a:t>PUANA GÖRE </a:t>
            </a:r>
          </a:p>
          <a:p>
            <a:pPr algn="ctr"/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Roboto Bk" pitchFamily="2" charset="0"/>
            </a:endParaRPr>
          </a:p>
        </p:txBody>
      </p:sp>
      <p:sp>
        <p:nvSpPr>
          <p:cNvPr id="34" name="Rectangle 5"/>
          <p:cNvSpPr/>
          <p:nvPr/>
        </p:nvSpPr>
        <p:spPr>
          <a:xfrm>
            <a:off x="243463" y="576412"/>
            <a:ext cx="820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ÖĞRENCİ ALACAK BÖLÜMLER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1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18</a:t>
            </a:fld>
            <a:endParaRPr lang="en-US"/>
          </a:p>
        </p:txBody>
      </p:sp>
      <p:graphicFrame>
        <p:nvGraphicFramePr>
          <p:cNvPr id="14" name="13 Tablo"/>
          <p:cNvGraphicFramePr>
            <a:graphicFrameLocks noGrp="1"/>
          </p:cNvGraphicFramePr>
          <p:nvPr/>
        </p:nvGraphicFramePr>
        <p:xfrm>
          <a:off x="3193312" y="1099288"/>
          <a:ext cx="5397796" cy="548640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3977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56269">
                <a:tc>
                  <a:txBody>
                    <a:bodyPr/>
                    <a:lstStyle/>
                    <a:p>
                      <a:r>
                        <a:rPr lang="tr-TR" dirty="0"/>
                        <a:t>Tıp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/>
                        <a:t>Beslenme ve Diyetetik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/>
                        <a:t>Bilgisayar ve Yazılım Mühendisliği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/>
                        <a:t>Dil ve Konuşma Terapisi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/>
                        <a:t>Dijital Oyun Tasarımı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/>
                        <a:t>Diş Hekimliği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/>
                        <a:t>Eczacılık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 err="1"/>
                        <a:t>Ergoterapi</a:t>
                      </a:r>
                      <a:r>
                        <a:rPr lang="tr-TR" dirty="0"/>
                        <a:t> (Fakülte, Yüksek kul)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/>
                        <a:t>Fizyoterapi ve Rehabilitasyon (Fakülte-Yüksek Okul)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/>
                        <a:t>Genetik ve </a:t>
                      </a:r>
                      <a:r>
                        <a:rPr lang="tr-TR" dirty="0" err="1"/>
                        <a:t>Biyomühendislik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/>
                        <a:t>Hemşirelik (Fakülte)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/>
                        <a:t>İç Mimarlık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/>
                        <a:t>Kentsel Tasarım ve Peyzaj Mimarlığı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/>
                        <a:t>Mimarlık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/>
                        <a:t>Moleküler Biyoloji ve Genetik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569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/>
          <p:cNvSpPr/>
          <p:nvPr/>
        </p:nvSpPr>
        <p:spPr>
          <a:xfrm>
            <a:off x="212652" y="1850066"/>
            <a:ext cx="2870789" cy="3763925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EŞİT AĞIRLIK</a:t>
            </a:r>
            <a:r>
              <a:rPr lang="tr-TR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tr-TR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PUAN TÜRÜNDEN ÖĞRECİ ALAN BÖLÜMLER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2" name="31 Dikdörtgen"/>
          <p:cNvSpPr/>
          <p:nvPr/>
        </p:nvSpPr>
        <p:spPr>
          <a:xfrm>
            <a:off x="-159489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3" name="TextBox 4"/>
          <p:cNvSpPr txBox="1"/>
          <p:nvPr/>
        </p:nvSpPr>
        <p:spPr>
          <a:xfrm>
            <a:off x="-163902" y="6363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Roboto Bk" pitchFamily="2" charset="0"/>
              </a:rPr>
              <a:t>EŞİT AĞIRLIK PUANINA GÖRE</a:t>
            </a:r>
          </a:p>
          <a:p>
            <a:pPr algn="ctr"/>
            <a:endParaRPr lang="en-US" sz="2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Roboto Bk" pitchFamily="2" charset="0"/>
            </a:endParaRPr>
          </a:p>
        </p:txBody>
      </p:sp>
      <p:sp>
        <p:nvSpPr>
          <p:cNvPr id="34" name="Rectangle 5"/>
          <p:cNvSpPr/>
          <p:nvPr/>
        </p:nvSpPr>
        <p:spPr>
          <a:xfrm>
            <a:off x="243463" y="576412"/>
            <a:ext cx="820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ÖĞRENCİ ALACAK BÖLÜMLER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12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676167" y="6492875"/>
            <a:ext cx="317648" cy="365125"/>
          </a:xfrm>
        </p:spPr>
        <p:txBody>
          <a:bodyPr/>
          <a:lstStyle/>
          <a:p>
            <a:fld id="{2F0443AE-4F20-4B40-B91B-135E9B6A23DD}" type="slidenum">
              <a:rPr lang="en-US" smtClean="0"/>
              <a:pPr/>
              <a:t>19</a:t>
            </a:fld>
            <a:endParaRPr lang="en-US" dirty="0"/>
          </a:p>
        </p:txBody>
      </p:sp>
      <p:graphicFrame>
        <p:nvGraphicFramePr>
          <p:cNvPr id="14" name="13 Tablo"/>
          <p:cNvGraphicFramePr>
            <a:graphicFrameLocks noGrp="1"/>
          </p:cNvGraphicFramePr>
          <p:nvPr/>
        </p:nvGraphicFramePr>
        <p:xfrm>
          <a:off x="3650511" y="1131186"/>
          <a:ext cx="4983125" cy="548640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49831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54143">
                <a:tc>
                  <a:txBody>
                    <a:bodyPr/>
                    <a:lstStyle/>
                    <a:p>
                      <a:r>
                        <a:rPr lang="tr-TR" b="0" dirty="0"/>
                        <a:t>Hukuk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Çocuk Gelişimi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Sosyal Hizmet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Grafik Tasarım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Siyaset Bilimi ve Kamu Yönetimi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İç Mimarlık ve Çevre Tasarımı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Bankacılık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İktisadi ve İdari Bilimler Programları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İşletme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Kamu Yönetimi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Uluslararası İlişkiler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Moda Tasarımı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Psikoloji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Rehberlik ve Psikolojik Danışmanlık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Sınıf Öğretmenliği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569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TextBox 4"/>
          <p:cNvSpPr txBox="1"/>
          <p:nvPr/>
        </p:nvSpPr>
        <p:spPr>
          <a:xfrm>
            <a:off x="0" y="141768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dirty="0">
              <a:solidFill>
                <a:schemeClr val="tx2">
                  <a:lumMod val="50000"/>
                </a:schemeClr>
              </a:solidFill>
              <a:latin typeface="Bebas Neue" panose="020B0606020202050201" pitchFamily="34" charset="0"/>
            </a:endParaRPr>
          </a:p>
        </p:txBody>
      </p:sp>
      <p:sp>
        <p:nvSpPr>
          <p:cNvPr id="28" name="TextBox 4"/>
          <p:cNvSpPr txBox="1"/>
          <p:nvPr/>
        </p:nvSpPr>
        <p:spPr>
          <a:xfrm>
            <a:off x="-163902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BAŞVURULAR</a:t>
            </a:r>
            <a:endParaRPr lang="tr-TR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Bebas Neue" panose="020B0606020202050201" pitchFamily="34" charset="0"/>
            </a:endParaRPr>
          </a:p>
        </p:txBody>
      </p:sp>
      <p:sp>
        <p:nvSpPr>
          <p:cNvPr id="32" name="3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35" name="3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0951" y="1978855"/>
            <a:ext cx="4277987" cy="4277987"/>
          </a:xfrm>
          <a:prstGeom prst="rect">
            <a:avLst/>
          </a:prstGeom>
        </p:spPr>
      </p:pic>
      <p:graphicFrame>
        <p:nvGraphicFramePr>
          <p:cNvPr id="3" name="Diyagram 2"/>
          <p:cNvGraphicFramePr/>
          <p:nvPr>
            <p:extLst>
              <p:ext uri="{D42A27DB-BD31-4B8C-83A1-F6EECF244321}">
                <p14:modId xmlns:p14="http://schemas.microsoft.com/office/powerpoint/2010/main" val="2940791320"/>
              </p:ext>
            </p:extLst>
          </p:nvPr>
        </p:nvGraphicFramePr>
        <p:xfrm>
          <a:off x="4168967" y="2861208"/>
          <a:ext cx="4544962" cy="2308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Metin kutusu 5"/>
          <p:cNvSpPr txBox="1"/>
          <p:nvPr/>
        </p:nvSpPr>
        <p:spPr>
          <a:xfrm>
            <a:off x="4031623" y="2190621"/>
            <a:ext cx="4564583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Başvuru başlangıcı: 06 Şubat Perşembe 2025</a:t>
            </a:r>
          </a:p>
          <a:p>
            <a:endParaRPr lang="tr-TR" b="1" dirty="0" smtClean="0"/>
          </a:p>
          <a:p>
            <a:endParaRPr lang="tr-TR" b="1" dirty="0" smtClean="0"/>
          </a:p>
          <a:p>
            <a:r>
              <a:rPr lang="tr-TR" b="1" dirty="0" smtClean="0"/>
              <a:t>Başvuru son gün: 03 Mart Pazartesi 2025</a:t>
            </a:r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  <a:p>
            <a:r>
              <a:rPr lang="tr-TR" dirty="0" smtClean="0">
                <a:solidFill>
                  <a:schemeClr val="accent6">
                    <a:lumMod val="50000"/>
                  </a:schemeClr>
                </a:solidFill>
              </a:rPr>
              <a:t>Her oturum için başvuru ücreti: 295 Türk Lirası </a:t>
            </a:r>
            <a:endParaRPr lang="tr-TR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Sağ Ok 6"/>
          <p:cNvSpPr/>
          <p:nvPr/>
        </p:nvSpPr>
        <p:spPr>
          <a:xfrm>
            <a:off x="3216076" y="2227275"/>
            <a:ext cx="881449" cy="4002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Sağ Ok 7"/>
          <p:cNvSpPr/>
          <p:nvPr/>
        </p:nvSpPr>
        <p:spPr>
          <a:xfrm>
            <a:off x="3249027" y="3035236"/>
            <a:ext cx="848498" cy="3871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0226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/>
          <p:cNvSpPr/>
          <p:nvPr/>
        </p:nvSpPr>
        <p:spPr>
          <a:xfrm>
            <a:off x="212652" y="1850066"/>
            <a:ext cx="2870789" cy="3763925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SÖZEL</a:t>
            </a:r>
          </a:p>
          <a:p>
            <a:pPr algn="ctr"/>
            <a:r>
              <a:rPr lang="tr-TR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PUAN TÜRÜNDEN ÖĞRECİ ALAN BÖLÜMLER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2" name="31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3" name="TextBox 4"/>
          <p:cNvSpPr txBox="1"/>
          <p:nvPr/>
        </p:nvSpPr>
        <p:spPr>
          <a:xfrm>
            <a:off x="-163902" y="6363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Roboto Bk" pitchFamily="2" charset="0"/>
              </a:rPr>
              <a:t>SÖZEL PUANINA GÖRE</a:t>
            </a:r>
          </a:p>
          <a:p>
            <a:pPr algn="ctr"/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Roboto Bk" pitchFamily="2" charset="0"/>
            </a:endParaRPr>
          </a:p>
        </p:txBody>
      </p:sp>
      <p:sp>
        <p:nvSpPr>
          <p:cNvPr id="34" name="Rectangle 5"/>
          <p:cNvSpPr/>
          <p:nvPr/>
        </p:nvSpPr>
        <p:spPr>
          <a:xfrm>
            <a:off x="243463" y="576412"/>
            <a:ext cx="820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ÖĞRENCİ ALACAK BÖLÜMLER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12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676167" y="6492875"/>
            <a:ext cx="317648" cy="365125"/>
          </a:xfrm>
        </p:spPr>
        <p:txBody>
          <a:bodyPr/>
          <a:lstStyle/>
          <a:p>
            <a:fld id="{2F0443AE-4F20-4B40-B91B-135E9B6A23DD}" type="slidenum">
              <a:rPr lang="en-US" smtClean="0"/>
              <a:pPr/>
              <a:t>20</a:t>
            </a:fld>
            <a:endParaRPr lang="en-US" dirty="0"/>
          </a:p>
        </p:txBody>
      </p:sp>
      <p:graphicFrame>
        <p:nvGraphicFramePr>
          <p:cNvPr id="14" name="13 Tablo"/>
          <p:cNvGraphicFramePr>
            <a:graphicFrameLocks noGrp="1"/>
          </p:cNvGraphicFramePr>
          <p:nvPr/>
        </p:nvGraphicFramePr>
        <p:xfrm>
          <a:off x="3650511" y="1131186"/>
          <a:ext cx="4983125" cy="54864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9831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54143">
                <a:tc>
                  <a:txBody>
                    <a:bodyPr/>
                    <a:lstStyle/>
                    <a:p>
                      <a:r>
                        <a:rPr lang="tr-TR" b="0" dirty="0"/>
                        <a:t>Animasyon ve Oyun Tasarımı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Çizgi Film ve Animasyon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Halkla İlişkiler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İlahiyat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Okul Öncesi Öğretmenliği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Özel Eğitim Öğretmenliği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Radyo, Televizyon ve Sinema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Rekreasyon Yönetimi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Sinema ve Televizyon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Sosyal Bilgiler Öğretmenliği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Türkçe Öğretmenliği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Tarih Öğretmenliği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Medya ve İletişim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İslam ve Din Bilimleri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Gastronomi ve Mutfak Sanatları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569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38 Grup"/>
          <p:cNvGrpSpPr/>
          <p:nvPr/>
        </p:nvGrpSpPr>
        <p:grpSpPr>
          <a:xfrm>
            <a:off x="3725967" y="0"/>
            <a:ext cx="2288287" cy="3303692"/>
            <a:chOff x="3725967" y="0"/>
            <a:chExt cx="2288287" cy="3303692"/>
          </a:xfrm>
        </p:grpSpPr>
        <p:sp>
          <p:nvSpPr>
            <p:cNvPr id="16" name="Oval 15"/>
            <p:cNvSpPr/>
            <p:nvPr/>
          </p:nvSpPr>
          <p:spPr>
            <a:xfrm>
              <a:off x="3725967" y="0"/>
              <a:ext cx="2288285" cy="2331720"/>
            </a:xfrm>
            <a:prstGeom prst="ellipse">
              <a:avLst/>
            </a:prstGeom>
            <a:blipFill>
              <a:blip r:embed="rId3" cstate="print"/>
              <a:stretch>
                <a:fillRect/>
              </a:stretch>
            </a:blipFill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725968" y="2283077"/>
              <a:ext cx="2288286" cy="97971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350" dirty="0"/>
            </a:p>
            <a:p>
              <a:pPr algn="ctr"/>
              <a:endParaRPr lang="tr-TR" sz="135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784484" y="2380362"/>
              <a:ext cx="217125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rgbClr val="FFFF00">
                      <a:alpha val="95000"/>
                    </a:srgb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Arial Black" pitchFamily="34" charset="0"/>
                </a:rPr>
                <a:t>HUKUK</a:t>
              </a:r>
            </a:p>
            <a:p>
              <a:pPr algn="ctr"/>
              <a:r>
                <a:rPr lang="tr-TR" dirty="0">
                  <a:solidFill>
                    <a:schemeClr val="bg1"/>
                  </a:solidFill>
                  <a:latin typeface="Arial Black" pitchFamily="34" charset="0"/>
                </a:rPr>
                <a:t>Eşit Ağırlık</a:t>
              </a:r>
            </a:p>
            <a:p>
              <a:pPr algn="ctr"/>
              <a:r>
                <a:rPr lang="tr-TR" dirty="0" smtClean="0">
                  <a:solidFill>
                    <a:schemeClr val="bg1"/>
                  </a:solidFill>
                  <a:latin typeface="Arial Black" pitchFamily="34" charset="0"/>
                </a:rPr>
                <a:t>125 </a:t>
              </a:r>
              <a:r>
                <a:rPr lang="tr-TR" dirty="0">
                  <a:solidFill>
                    <a:schemeClr val="bg1"/>
                  </a:solidFill>
                  <a:latin typeface="Arial Black" pitchFamily="34" charset="0"/>
                </a:rPr>
                <a:t>bin</a:t>
              </a:r>
              <a:endParaRPr lang="en-US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sp>
        <p:nvSpPr>
          <p:cNvPr id="28" name="2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34" name="33 Yuvarlatılmış Dikdörtgen"/>
          <p:cNvSpPr/>
          <p:nvPr/>
        </p:nvSpPr>
        <p:spPr>
          <a:xfrm>
            <a:off x="308342" y="1580530"/>
            <a:ext cx="3019647" cy="3030279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Bazı Bölümler İçin Uygulanan Sıralama</a:t>
            </a:r>
          </a:p>
          <a:p>
            <a:pPr algn="ctr"/>
            <a:r>
              <a:rPr lang="tr-TR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Şartı</a:t>
            </a:r>
          </a:p>
        </p:txBody>
      </p:sp>
      <p:grpSp>
        <p:nvGrpSpPr>
          <p:cNvPr id="44" name="43 Grup"/>
          <p:cNvGrpSpPr/>
          <p:nvPr/>
        </p:nvGrpSpPr>
        <p:grpSpPr>
          <a:xfrm>
            <a:off x="6517759" y="0"/>
            <a:ext cx="2307265" cy="3289851"/>
            <a:chOff x="6517759" y="0"/>
            <a:chExt cx="2307265" cy="3289851"/>
          </a:xfrm>
        </p:grpSpPr>
        <p:sp>
          <p:nvSpPr>
            <p:cNvPr id="18" name="Rectangle 17"/>
            <p:cNvSpPr/>
            <p:nvPr/>
          </p:nvSpPr>
          <p:spPr>
            <a:xfrm>
              <a:off x="6517760" y="2302011"/>
              <a:ext cx="2307264" cy="9878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40" name="39 Grup"/>
            <p:cNvGrpSpPr/>
            <p:nvPr/>
          </p:nvGrpSpPr>
          <p:grpSpPr>
            <a:xfrm>
              <a:off x="6517759" y="0"/>
              <a:ext cx="2307263" cy="3264706"/>
              <a:chOff x="6517759" y="0"/>
              <a:chExt cx="2307263" cy="3264706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6517759" y="0"/>
                <a:ext cx="2307263" cy="2351058"/>
              </a:xfrm>
              <a:prstGeom prst="ellipse">
                <a:avLst/>
              </a:prstGeom>
              <a:blipFill>
                <a:blip r:embed="rId4" cstate="print"/>
                <a:stretch>
                  <a:fillRect/>
                </a:stretch>
              </a:blipFill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5" name="TextBox 14"/>
              <p:cNvSpPr txBox="1"/>
              <p:nvPr/>
            </p:nvSpPr>
            <p:spPr>
              <a:xfrm>
                <a:off x="6616289" y="2341376"/>
                <a:ext cx="217125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r-TR" b="1" spc="50" dirty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rgbClr val="FFFF00">
                        <a:alpha val="95000"/>
                      </a:srgb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Arial Black" pitchFamily="34" charset="0"/>
                  </a:rPr>
                  <a:t>TIP</a:t>
                </a:r>
              </a:p>
              <a:p>
                <a:pPr algn="ctr"/>
                <a:r>
                  <a:rPr lang="tr-TR" dirty="0">
                    <a:solidFill>
                      <a:schemeClr val="bg1"/>
                    </a:solidFill>
                    <a:latin typeface="Arial Black" pitchFamily="34" charset="0"/>
                  </a:rPr>
                  <a:t>Sayısal</a:t>
                </a:r>
              </a:p>
              <a:p>
                <a:pPr algn="ctr"/>
                <a:r>
                  <a:rPr lang="tr-TR" dirty="0">
                    <a:solidFill>
                      <a:schemeClr val="bg1"/>
                    </a:solidFill>
                    <a:latin typeface="Arial Black" pitchFamily="34" charset="0"/>
                  </a:rPr>
                  <a:t>50 bin</a:t>
                </a:r>
                <a:endParaRPr lang="en-US" dirty="0">
                  <a:solidFill>
                    <a:schemeClr val="bg1"/>
                  </a:solidFill>
                  <a:latin typeface="Arial Black" pitchFamily="34" charset="0"/>
                </a:endParaRPr>
              </a:p>
            </p:txBody>
          </p:sp>
        </p:grpSp>
      </p:grpSp>
      <p:grpSp>
        <p:nvGrpSpPr>
          <p:cNvPr id="42" name="41 Grup"/>
          <p:cNvGrpSpPr/>
          <p:nvPr/>
        </p:nvGrpSpPr>
        <p:grpSpPr>
          <a:xfrm>
            <a:off x="3664456" y="3393181"/>
            <a:ext cx="2288287" cy="3305324"/>
            <a:chOff x="3664456" y="3393181"/>
            <a:chExt cx="2288287" cy="3305324"/>
          </a:xfrm>
        </p:grpSpPr>
        <p:sp>
          <p:nvSpPr>
            <p:cNvPr id="26" name="Oval 25"/>
            <p:cNvSpPr/>
            <p:nvPr/>
          </p:nvSpPr>
          <p:spPr>
            <a:xfrm>
              <a:off x="3664456" y="3393181"/>
              <a:ext cx="2288285" cy="2331720"/>
            </a:xfrm>
            <a:prstGeom prst="ellipse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664457" y="5718790"/>
              <a:ext cx="2288286" cy="97971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7" name="TextBox 14"/>
            <p:cNvSpPr txBox="1"/>
            <p:nvPr/>
          </p:nvSpPr>
          <p:spPr>
            <a:xfrm>
              <a:off x="3724232" y="5733162"/>
              <a:ext cx="217125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rgbClr val="FFFF00">
                      <a:alpha val="95000"/>
                    </a:srgb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Arial Black" pitchFamily="34" charset="0"/>
                </a:rPr>
                <a:t>ECZACILIK</a:t>
              </a:r>
            </a:p>
            <a:p>
              <a:pPr algn="ctr"/>
              <a:r>
                <a:rPr lang="tr-TR" dirty="0">
                  <a:solidFill>
                    <a:schemeClr val="bg1"/>
                  </a:solidFill>
                  <a:latin typeface="Arial Black" pitchFamily="34" charset="0"/>
                </a:rPr>
                <a:t>Sayısal</a:t>
              </a:r>
            </a:p>
            <a:p>
              <a:pPr algn="ctr"/>
              <a:r>
                <a:rPr lang="tr-TR" dirty="0">
                  <a:solidFill>
                    <a:schemeClr val="bg1"/>
                  </a:solidFill>
                  <a:latin typeface="Arial Black" pitchFamily="34" charset="0"/>
                </a:rPr>
                <a:t>100 bin</a:t>
              </a:r>
              <a:endParaRPr lang="en-US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45" name="44 Grup"/>
          <p:cNvGrpSpPr/>
          <p:nvPr/>
        </p:nvGrpSpPr>
        <p:grpSpPr>
          <a:xfrm>
            <a:off x="6517759" y="3444949"/>
            <a:ext cx="2288287" cy="3315957"/>
            <a:chOff x="6632200" y="3375011"/>
            <a:chExt cx="2288287" cy="3315957"/>
          </a:xfrm>
        </p:grpSpPr>
        <p:sp>
          <p:nvSpPr>
            <p:cNvPr id="31" name="Rectangle 12"/>
            <p:cNvSpPr/>
            <p:nvPr/>
          </p:nvSpPr>
          <p:spPr>
            <a:xfrm>
              <a:off x="6632201" y="5711253"/>
              <a:ext cx="2288286" cy="97971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0" name="Oval 15"/>
            <p:cNvSpPr/>
            <p:nvPr/>
          </p:nvSpPr>
          <p:spPr>
            <a:xfrm>
              <a:off x="6632200" y="3375011"/>
              <a:ext cx="2288285" cy="2331721"/>
            </a:xfrm>
            <a:prstGeom prst="ellipse">
              <a:avLst/>
            </a:prstGeom>
            <a:blipFill dpi="0"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8" name="TextBox 14"/>
            <p:cNvSpPr txBox="1"/>
            <p:nvPr/>
          </p:nvSpPr>
          <p:spPr>
            <a:xfrm>
              <a:off x="6701349" y="5669366"/>
              <a:ext cx="217125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rgbClr val="FFFF00">
                      <a:alpha val="95000"/>
                    </a:srgb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Arial Black" pitchFamily="34" charset="0"/>
                </a:rPr>
                <a:t>DİŞ HEKİMLİĞİ</a:t>
              </a:r>
            </a:p>
            <a:p>
              <a:pPr algn="ctr"/>
              <a:r>
                <a:rPr lang="tr-TR" dirty="0">
                  <a:solidFill>
                    <a:schemeClr val="bg1"/>
                  </a:solidFill>
                  <a:latin typeface="Arial Black" pitchFamily="34" charset="0"/>
                </a:rPr>
                <a:t>Sayısal</a:t>
              </a:r>
            </a:p>
            <a:p>
              <a:pPr algn="ctr"/>
              <a:r>
                <a:rPr lang="tr-TR" dirty="0">
                  <a:solidFill>
                    <a:schemeClr val="bg1"/>
                  </a:solidFill>
                  <a:latin typeface="Arial Black" pitchFamily="34" charset="0"/>
                </a:rPr>
                <a:t>80 bin</a:t>
              </a:r>
              <a:endParaRPr lang="en-US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4383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22</a:t>
            </a:fld>
            <a:endParaRPr lang="en-US"/>
          </a:p>
        </p:txBody>
      </p:sp>
      <p:grpSp>
        <p:nvGrpSpPr>
          <p:cNvPr id="41" name="40 Grup"/>
          <p:cNvGrpSpPr/>
          <p:nvPr/>
        </p:nvGrpSpPr>
        <p:grpSpPr>
          <a:xfrm>
            <a:off x="427588" y="1307805"/>
            <a:ext cx="2294347" cy="3152078"/>
            <a:chOff x="470118" y="3541607"/>
            <a:chExt cx="2294347" cy="3152078"/>
          </a:xfrm>
        </p:grpSpPr>
        <p:sp>
          <p:nvSpPr>
            <p:cNvPr id="10" name="Oval 9"/>
            <p:cNvSpPr/>
            <p:nvPr/>
          </p:nvSpPr>
          <p:spPr>
            <a:xfrm>
              <a:off x="470118" y="3541607"/>
              <a:ext cx="2294345" cy="2214606"/>
            </a:xfrm>
            <a:prstGeom prst="ellipse">
              <a:avLst/>
            </a:prstGeom>
            <a:blipFill>
              <a:blip r:embed="rId3" cstate="print"/>
              <a:stretch>
                <a:fillRect/>
              </a:stretch>
            </a:blipFill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70119" y="5763178"/>
              <a:ext cx="2294346" cy="93050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6" name="TextBox 14"/>
            <p:cNvSpPr txBox="1"/>
            <p:nvPr/>
          </p:nvSpPr>
          <p:spPr>
            <a:xfrm>
              <a:off x="534465" y="5765059"/>
              <a:ext cx="217125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Arial Black" pitchFamily="34" charset="0"/>
                </a:rPr>
                <a:t>MÜHENDİSLİK</a:t>
              </a:r>
            </a:p>
            <a:p>
              <a:pPr algn="ctr"/>
              <a:r>
                <a:rPr lang="tr-TR" dirty="0">
                  <a:solidFill>
                    <a:schemeClr val="bg1"/>
                  </a:solidFill>
                  <a:latin typeface="Arial Black" pitchFamily="34" charset="0"/>
                </a:rPr>
                <a:t>Sayısal</a:t>
              </a:r>
            </a:p>
            <a:p>
              <a:pPr algn="ctr"/>
              <a:r>
                <a:rPr lang="tr-TR" dirty="0">
                  <a:solidFill>
                    <a:schemeClr val="bg1"/>
                  </a:solidFill>
                  <a:latin typeface="Arial Black" pitchFamily="34" charset="0"/>
                </a:rPr>
                <a:t>300 bin</a:t>
              </a:r>
              <a:endParaRPr lang="en-US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42" name="41 Grup"/>
          <p:cNvGrpSpPr/>
          <p:nvPr/>
        </p:nvGrpSpPr>
        <p:grpSpPr>
          <a:xfrm>
            <a:off x="3430539" y="1154559"/>
            <a:ext cx="2288287" cy="3305324"/>
            <a:chOff x="3664456" y="3393181"/>
            <a:chExt cx="2288287" cy="3305324"/>
          </a:xfrm>
        </p:grpSpPr>
        <p:sp>
          <p:nvSpPr>
            <p:cNvPr id="26" name="Oval 25"/>
            <p:cNvSpPr/>
            <p:nvPr/>
          </p:nvSpPr>
          <p:spPr>
            <a:xfrm>
              <a:off x="3664456" y="3393181"/>
              <a:ext cx="2288285" cy="2331720"/>
            </a:xfrm>
            <a:prstGeom prst="ellipse">
              <a:avLst/>
            </a:prstGeom>
            <a:blipFill>
              <a:blip r:embed="rId4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664457" y="5718790"/>
              <a:ext cx="2288286" cy="97971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7" name="TextBox 14"/>
            <p:cNvSpPr txBox="1"/>
            <p:nvPr/>
          </p:nvSpPr>
          <p:spPr>
            <a:xfrm>
              <a:off x="3724232" y="5733162"/>
              <a:ext cx="21712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Arial Black" pitchFamily="34" charset="0"/>
                </a:rPr>
                <a:t>ÖĞRETMENLİK</a:t>
              </a:r>
            </a:p>
            <a:p>
              <a:pPr algn="ctr"/>
              <a:r>
                <a:rPr lang="tr-TR" dirty="0">
                  <a:solidFill>
                    <a:schemeClr val="bg1"/>
                  </a:solidFill>
                  <a:latin typeface="Arial Black" pitchFamily="34" charset="0"/>
                </a:rPr>
                <a:t>300 bin</a:t>
              </a:r>
              <a:endParaRPr lang="en-US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45" name="44 Grup"/>
          <p:cNvGrpSpPr/>
          <p:nvPr/>
        </p:nvGrpSpPr>
        <p:grpSpPr>
          <a:xfrm>
            <a:off x="6196265" y="1143926"/>
            <a:ext cx="2288287" cy="3315957"/>
            <a:chOff x="6632200" y="3375011"/>
            <a:chExt cx="2288287" cy="3315957"/>
          </a:xfrm>
        </p:grpSpPr>
        <p:sp>
          <p:nvSpPr>
            <p:cNvPr id="31" name="Rectangle 12"/>
            <p:cNvSpPr/>
            <p:nvPr/>
          </p:nvSpPr>
          <p:spPr>
            <a:xfrm>
              <a:off x="6632201" y="5711253"/>
              <a:ext cx="2288286" cy="97971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0" name="Oval 15"/>
            <p:cNvSpPr/>
            <p:nvPr/>
          </p:nvSpPr>
          <p:spPr>
            <a:xfrm>
              <a:off x="6632200" y="3375011"/>
              <a:ext cx="2288285" cy="2331721"/>
            </a:xfrm>
            <a:prstGeom prst="ellipse">
              <a:avLst/>
            </a:prstGeom>
            <a:blipFill>
              <a:blip r:embed="rId5" cstate="print"/>
              <a:stretch>
                <a:fillRect/>
              </a:stretch>
            </a:blipFill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8" name="TextBox 14"/>
            <p:cNvSpPr txBox="1"/>
            <p:nvPr/>
          </p:nvSpPr>
          <p:spPr>
            <a:xfrm>
              <a:off x="6701349" y="5669366"/>
              <a:ext cx="217125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Arial Black" pitchFamily="34" charset="0"/>
                </a:rPr>
                <a:t>MİMARLIK</a:t>
              </a:r>
            </a:p>
            <a:p>
              <a:pPr algn="ctr"/>
              <a:r>
                <a:rPr lang="tr-TR" dirty="0">
                  <a:solidFill>
                    <a:schemeClr val="bg1"/>
                  </a:solidFill>
                  <a:latin typeface="Arial Black" pitchFamily="34" charset="0"/>
                </a:rPr>
                <a:t>Sayısal</a:t>
              </a:r>
            </a:p>
            <a:p>
              <a:pPr algn="ctr"/>
              <a:r>
                <a:rPr lang="tr-TR" dirty="0">
                  <a:solidFill>
                    <a:schemeClr val="bg1"/>
                  </a:solidFill>
                  <a:latin typeface="Arial Black" pitchFamily="34" charset="0"/>
                </a:rPr>
                <a:t>250 bin</a:t>
              </a:r>
              <a:endParaRPr lang="en-US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3923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043" y="4523357"/>
            <a:ext cx="228600" cy="2286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82" y="2035041"/>
            <a:ext cx="4380677" cy="3558326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97767" y="2165817"/>
            <a:ext cx="4191000" cy="23575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2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28" name="27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9" name="TextBox 4"/>
          <p:cNvSpPr txBox="1"/>
          <p:nvPr/>
        </p:nvSpPr>
        <p:spPr>
          <a:xfrm>
            <a:off x="-163902" y="6363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Roboto Bk" pitchFamily="2" charset="0"/>
              </a:rPr>
              <a:t>OYP PUANI NASIL HESAPLANIR?</a:t>
            </a:r>
          </a:p>
          <a:p>
            <a:pPr algn="ctr"/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Roboto Bk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88958" y="2073349"/>
            <a:ext cx="4316819" cy="2775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82261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2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10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TextBox 4"/>
          <p:cNvSpPr txBox="1"/>
          <p:nvPr/>
        </p:nvSpPr>
        <p:spPr>
          <a:xfrm>
            <a:off x="0" y="14648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dirty="0">
              <a:solidFill>
                <a:schemeClr val="tx2">
                  <a:lumMod val="50000"/>
                </a:schemeClr>
              </a:solidFill>
              <a:latin typeface="Bebas Neue" panose="020B0606020202050201" pitchFamily="34" charset="0"/>
            </a:endParaRPr>
          </a:p>
        </p:txBody>
      </p:sp>
      <p:sp>
        <p:nvSpPr>
          <p:cNvPr id="28" name="TextBox 4"/>
          <p:cNvSpPr txBox="1"/>
          <p:nvPr/>
        </p:nvSpPr>
        <p:spPr>
          <a:xfrm>
            <a:off x="-163902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BAŞVURULAR</a:t>
            </a:r>
            <a:endParaRPr lang="tr-TR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Bebas Neue" panose="020B0606020202050201" pitchFamily="34" charset="0"/>
            </a:endParaRPr>
          </a:p>
        </p:txBody>
      </p:sp>
      <p:sp>
        <p:nvSpPr>
          <p:cNvPr id="35" name="3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" t="11897" r="-818" b="6038"/>
          <a:stretch/>
        </p:blipFill>
        <p:spPr>
          <a:xfrm>
            <a:off x="4814289" y="1738183"/>
            <a:ext cx="4028880" cy="47018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Metin kutusu 2"/>
          <p:cNvSpPr txBox="1"/>
          <p:nvPr/>
        </p:nvSpPr>
        <p:spPr>
          <a:xfrm>
            <a:off x="324568" y="2484407"/>
            <a:ext cx="44897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smtClean="0"/>
              <a:t>Başvurular </a:t>
            </a:r>
            <a:r>
              <a:rPr lang="tr-TR" sz="3200" dirty="0"/>
              <a:t>bireysel olarak </a:t>
            </a:r>
            <a:r>
              <a:rPr lang="tr-TR" sz="3200" dirty="0">
                <a:hlinkClick r:id="rId4"/>
              </a:rPr>
              <a:t>https://ais.osym.gov.tr</a:t>
            </a:r>
            <a:r>
              <a:rPr lang="tr-TR" sz="3200" dirty="0" smtClean="0">
                <a:hlinkClick r:id="rId4"/>
              </a:rPr>
              <a:t>/</a:t>
            </a:r>
            <a:r>
              <a:rPr lang="tr-TR" sz="3200" dirty="0" smtClean="0"/>
              <a:t> adresinden ve ÖSYM başvuru merkezlerinden yapılabilecek.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94428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827"/>
            <a:ext cx="4067502" cy="6857173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20" name="19 Grup"/>
          <p:cNvGrpSpPr/>
          <p:nvPr/>
        </p:nvGrpSpPr>
        <p:grpSpPr>
          <a:xfrm>
            <a:off x="4374829" y="2713700"/>
            <a:ext cx="2400300" cy="2400300"/>
            <a:chOff x="4374829" y="2713700"/>
            <a:chExt cx="2400300" cy="2400300"/>
          </a:xfrm>
        </p:grpSpPr>
        <p:sp>
          <p:nvSpPr>
            <p:cNvPr id="7" name="Oval 6"/>
            <p:cNvSpPr/>
            <p:nvPr/>
          </p:nvSpPr>
          <p:spPr>
            <a:xfrm>
              <a:off x="4374829" y="2713700"/>
              <a:ext cx="2400300" cy="2400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18" name="17 Grup"/>
            <p:cNvGrpSpPr/>
            <p:nvPr/>
          </p:nvGrpSpPr>
          <p:grpSpPr>
            <a:xfrm>
              <a:off x="4574925" y="3119447"/>
              <a:ext cx="1786926" cy="1094370"/>
              <a:chOff x="4574925" y="3119447"/>
              <a:chExt cx="1786926" cy="1094370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4601631" y="3119447"/>
                <a:ext cx="17602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r-TR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Bebas Neue" panose="020B0606020202050201" pitchFamily="34" charset="0"/>
                  </a:rPr>
                  <a:t>2. OTURUM</a:t>
                </a:r>
                <a:endPara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Bebas Neue" panose="020B0606020202050201" pitchFamily="34" charset="0"/>
                </a:endParaRPr>
              </a:p>
            </p:txBody>
          </p:sp>
          <p:sp>
            <p:nvSpPr>
              <p:cNvPr id="11" name="Rectangle 8"/>
              <p:cNvSpPr/>
              <p:nvPr/>
            </p:nvSpPr>
            <p:spPr>
              <a:xfrm>
                <a:off x="4574925" y="3567486"/>
                <a:ext cx="176022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tr-TR" b="1" dirty="0">
                    <a:solidFill>
                      <a:schemeClr val="bg1"/>
                    </a:solidFill>
                  </a:rPr>
                  <a:t>ALAN YETERLİLİK TESTİ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9" name="18 Grup"/>
          <p:cNvGrpSpPr/>
          <p:nvPr/>
        </p:nvGrpSpPr>
        <p:grpSpPr>
          <a:xfrm>
            <a:off x="6184123" y="3240339"/>
            <a:ext cx="2400300" cy="2400300"/>
            <a:chOff x="6184123" y="3240339"/>
            <a:chExt cx="2400300" cy="2400300"/>
          </a:xfrm>
        </p:grpSpPr>
        <p:sp>
          <p:nvSpPr>
            <p:cNvPr id="8" name="Oval 7"/>
            <p:cNvSpPr/>
            <p:nvPr/>
          </p:nvSpPr>
          <p:spPr>
            <a:xfrm>
              <a:off x="6184123" y="3240339"/>
              <a:ext cx="2400300" cy="2400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561941" y="3546980"/>
              <a:ext cx="176022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tr-T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Bebas Neue" panose="020B0606020202050201" pitchFamily="34" charset="0"/>
              </a:endParaRPr>
            </a:p>
            <a:p>
              <a:pPr algn="ctr"/>
              <a:r>
                <a:rPr lang="tr-TR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Bebas Neue" panose="020B0606020202050201" pitchFamily="34" charset="0"/>
                </a:rPr>
                <a:t>3.oturum</a:t>
              </a:r>
            </a:p>
            <a:p>
              <a:pPr algn="ctr"/>
              <a:endParaRPr lang="tr-TR" sz="3200" dirty="0">
                <a:solidFill>
                  <a:schemeClr val="bg1"/>
                </a:solidFill>
                <a:latin typeface="Bebas Neue" panose="020B0606020202050201" pitchFamily="34" charset="0"/>
              </a:endParaRPr>
            </a:p>
            <a:p>
              <a:pPr algn="ctr"/>
              <a:r>
                <a:rPr lang="tr-TR" sz="2000" dirty="0">
                  <a:solidFill>
                    <a:schemeClr val="bg1"/>
                  </a:solidFill>
                  <a:latin typeface="Bebas Neue" panose="020B0606020202050201" pitchFamily="34" charset="0"/>
                </a:rPr>
                <a:t>DİL SINAVI</a:t>
              </a:r>
              <a:endParaRPr lang="en-US" sz="2000" dirty="0">
                <a:solidFill>
                  <a:schemeClr val="bg1"/>
                </a:solidFill>
                <a:latin typeface="Bebas Neue" panose="020B0606020202050201" pitchFamily="34" charset="0"/>
              </a:endParaRPr>
            </a:p>
          </p:txBody>
        </p:sp>
      </p:grpSp>
      <p:grpSp>
        <p:nvGrpSpPr>
          <p:cNvPr id="17" name="16 Grup"/>
          <p:cNvGrpSpPr/>
          <p:nvPr/>
        </p:nvGrpSpPr>
        <p:grpSpPr>
          <a:xfrm>
            <a:off x="5799733" y="1426506"/>
            <a:ext cx="2400300" cy="2400300"/>
            <a:chOff x="5799733" y="1426506"/>
            <a:chExt cx="2400300" cy="2400300"/>
          </a:xfrm>
        </p:grpSpPr>
        <p:sp>
          <p:nvSpPr>
            <p:cNvPr id="6" name="Oval 5"/>
            <p:cNvSpPr/>
            <p:nvPr/>
          </p:nvSpPr>
          <p:spPr>
            <a:xfrm>
              <a:off x="5799733" y="1426506"/>
              <a:ext cx="2400300" cy="2400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137025" y="2272086"/>
              <a:ext cx="176022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b="1" dirty="0">
                  <a:solidFill>
                    <a:schemeClr val="bg1"/>
                  </a:solidFill>
                </a:rPr>
                <a:t>TEMEL YETERLİLİK TESTİ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066923" y="1783847"/>
              <a:ext cx="17602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Bebas Neue" panose="020B0606020202050201" pitchFamily="34" charset="0"/>
                </a:rPr>
                <a:t>1. oturum</a:t>
              </a:r>
              <a:endPara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Bebas Neue" panose="020B0606020202050201" pitchFamily="34" charset="0"/>
              </a:endParaRPr>
            </a:p>
          </p:txBody>
        </p:sp>
      </p:grpSp>
      <p:sp>
        <p:nvSpPr>
          <p:cNvPr id="16" name="15 Metin kutusu"/>
          <p:cNvSpPr txBox="1"/>
          <p:nvPr/>
        </p:nvSpPr>
        <p:spPr>
          <a:xfrm>
            <a:off x="210207" y="2942897"/>
            <a:ext cx="377321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chemeClr val="bg1"/>
                </a:solidFill>
              </a:rPr>
              <a:t>Yüksek Öğretim Kurumları Sınavı  </a:t>
            </a:r>
            <a:r>
              <a:rPr lang="tr-TR" sz="4800" b="1" dirty="0">
                <a:solidFill>
                  <a:srgbClr val="FFFF00"/>
                </a:solidFill>
              </a:rPr>
              <a:t>3</a:t>
            </a:r>
            <a:r>
              <a:rPr lang="tr-TR" sz="4800" b="1" dirty="0">
                <a:solidFill>
                  <a:schemeClr val="bg1"/>
                </a:solidFill>
              </a:rPr>
              <a:t> </a:t>
            </a:r>
            <a:r>
              <a:rPr lang="tr-TR" sz="2400" b="1" dirty="0">
                <a:solidFill>
                  <a:schemeClr val="bg1"/>
                </a:solidFill>
              </a:rPr>
              <a:t>oturum </a:t>
            </a:r>
            <a:r>
              <a:rPr lang="tr-TR" sz="4800" b="1" dirty="0">
                <a:solidFill>
                  <a:schemeClr val="bg1"/>
                </a:solidFill>
              </a:rPr>
              <a:t> </a:t>
            </a:r>
            <a:r>
              <a:rPr lang="tr-TR" sz="2400" b="1" dirty="0">
                <a:solidFill>
                  <a:schemeClr val="bg1"/>
                </a:solidFill>
              </a:rPr>
              <a:t>olarak yapılacak.</a:t>
            </a:r>
          </a:p>
          <a:p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15" name="1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983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/>
          <p:cNvSpPr/>
          <p:nvPr/>
        </p:nvSpPr>
        <p:spPr>
          <a:xfrm>
            <a:off x="4343955" y="4737542"/>
            <a:ext cx="2168783" cy="1516038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22 Haziran Pazar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4290532" y="2923784"/>
            <a:ext cx="2222206" cy="1448895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tr-T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22 Haziran Pazar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4290532" y="1247357"/>
            <a:ext cx="2009552" cy="1267526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21 Haziran Cumartesi</a:t>
            </a:r>
            <a:endParaRPr lang="tr-TR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7219" y="1560776"/>
            <a:ext cx="23659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>
                <a:solidFill>
                  <a:schemeClr val="tx2">
                    <a:lumMod val="50000"/>
                  </a:schemeClr>
                </a:solidFill>
                <a:latin typeface="Roboto Bk" pitchFamily="2" charset="0"/>
                <a:ea typeface="Roboto Bk" pitchFamily="2" charset="0"/>
              </a:rPr>
              <a:t>TYT</a:t>
            </a:r>
          </a:p>
          <a:p>
            <a:pPr algn="ctr"/>
            <a:r>
              <a:rPr lang="tr-TR" sz="1600" dirty="0">
                <a:solidFill>
                  <a:schemeClr val="accent2">
                    <a:lumMod val="75000"/>
                  </a:schemeClr>
                </a:solidFill>
                <a:latin typeface="Roboto Bk" pitchFamily="2" charset="0"/>
                <a:ea typeface="Roboto Bk" pitchFamily="2" charset="0"/>
              </a:rPr>
              <a:t>Temel Yeterlilik Testi</a:t>
            </a:r>
            <a:endParaRPr lang="en-US" sz="1600" dirty="0">
              <a:solidFill>
                <a:schemeClr val="accent2">
                  <a:lumMod val="75000"/>
                </a:schemeClr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23" name="TextBox 21"/>
          <p:cNvSpPr txBox="1"/>
          <p:nvPr/>
        </p:nvSpPr>
        <p:spPr>
          <a:xfrm>
            <a:off x="588795" y="3227199"/>
            <a:ext cx="19428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>
                <a:solidFill>
                  <a:schemeClr val="tx2">
                    <a:lumMod val="50000"/>
                  </a:schemeClr>
                </a:solidFill>
                <a:latin typeface="Roboto Bk" pitchFamily="2" charset="0"/>
                <a:ea typeface="Roboto Bk" pitchFamily="2" charset="0"/>
              </a:rPr>
              <a:t>AYT</a:t>
            </a:r>
          </a:p>
          <a:p>
            <a:pPr algn="ctr"/>
            <a:r>
              <a:rPr lang="tr-TR" sz="1600" dirty="0">
                <a:solidFill>
                  <a:schemeClr val="accent3">
                    <a:lumMod val="75000"/>
                  </a:schemeClr>
                </a:solidFill>
                <a:latin typeface="Roboto Bk" pitchFamily="2" charset="0"/>
                <a:ea typeface="Roboto Bk" pitchFamily="2" charset="0"/>
              </a:rPr>
              <a:t>Alan Yeterlilik Testi</a:t>
            </a:r>
            <a:endParaRPr lang="en-US" sz="1600" dirty="0">
              <a:solidFill>
                <a:schemeClr val="accent3">
                  <a:lumMod val="75000"/>
                </a:schemeClr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31" name="TextBox 21"/>
          <p:cNvSpPr txBox="1"/>
          <p:nvPr/>
        </p:nvSpPr>
        <p:spPr>
          <a:xfrm>
            <a:off x="588794" y="4851273"/>
            <a:ext cx="194282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b="1" dirty="0">
                <a:solidFill>
                  <a:schemeClr val="tx2">
                    <a:lumMod val="50000"/>
                  </a:schemeClr>
                </a:solidFill>
                <a:latin typeface="Roboto Bk" pitchFamily="2" charset="0"/>
                <a:ea typeface="Roboto Bk" pitchFamily="2" charset="0"/>
              </a:rPr>
              <a:t>DİL</a:t>
            </a:r>
          </a:p>
          <a:p>
            <a:pPr algn="ctr"/>
            <a:r>
              <a:rPr lang="tr-TR" sz="2400" dirty="0">
                <a:solidFill>
                  <a:srgbClr val="0070C0"/>
                </a:solidFill>
                <a:latin typeface="Roboto Bk" pitchFamily="2" charset="0"/>
                <a:ea typeface="Roboto Bk" pitchFamily="2" charset="0"/>
              </a:rPr>
              <a:t>Dil Testi</a:t>
            </a:r>
            <a:endParaRPr lang="en-US" sz="2400" dirty="0">
              <a:solidFill>
                <a:srgbClr val="0070C0"/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32" name="31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3" name="TextBox 4"/>
          <p:cNvSpPr txBox="1"/>
          <p:nvPr/>
        </p:nvSpPr>
        <p:spPr>
          <a:xfrm>
            <a:off x="-228045" y="38781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Roboto Bk" pitchFamily="2" charset="0"/>
              </a:rPr>
              <a:t>SINAV TAKVİMİ</a:t>
            </a:r>
            <a:endParaRPr lang="tr-TR" sz="4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Roboto Bk" pitchFamily="2" charset="0"/>
            </a:endParaRPr>
          </a:p>
          <a:p>
            <a:pPr algn="ctr"/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Roboto Bk" pitchFamily="2" charset="0"/>
            </a:endParaRPr>
          </a:p>
        </p:txBody>
      </p:sp>
      <p:sp>
        <p:nvSpPr>
          <p:cNvPr id="13" name="1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" name="Ok: Sağ 1">
            <a:extLst>
              <a:ext uri="{FF2B5EF4-FFF2-40B4-BE49-F238E27FC236}">
                <a16:creationId xmlns:a16="http://schemas.microsoft.com/office/drawing/2014/main" xmlns="" id="{5126B77D-3D46-4683-96AC-5CCE6FE34659}"/>
              </a:ext>
            </a:extLst>
          </p:cNvPr>
          <p:cNvSpPr/>
          <p:nvPr/>
        </p:nvSpPr>
        <p:spPr>
          <a:xfrm>
            <a:off x="3083629" y="1641086"/>
            <a:ext cx="839755" cy="6155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Ok: Sağ 14">
            <a:extLst>
              <a:ext uri="{FF2B5EF4-FFF2-40B4-BE49-F238E27FC236}">
                <a16:creationId xmlns:a16="http://schemas.microsoft.com/office/drawing/2014/main" xmlns="" id="{3BADFBAE-7126-434B-B46D-3B131FDAF285}"/>
              </a:ext>
            </a:extLst>
          </p:cNvPr>
          <p:cNvSpPr/>
          <p:nvPr/>
        </p:nvSpPr>
        <p:spPr>
          <a:xfrm>
            <a:off x="3083630" y="3258446"/>
            <a:ext cx="839755" cy="6155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Ok: Sağ 15">
            <a:extLst>
              <a:ext uri="{FF2B5EF4-FFF2-40B4-BE49-F238E27FC236}">
                <a16:creationId xmlns:a16="http://schemas.microsoft.com/office/drawing/2014/main" xmlns="" id="{FEFC8B3A-76F2-47EE-AFFE-C747C4C938A0}"/>
              </a:ext>
            </a:extLst>
          </p:cNvPr>
          <p:cNvSpPr/>
          <p:nvPr/>
        </p:nvSpPr>
        <p:spPr>
          <a:xfrm>
            <a:off x="3083630" y="5119433"/>
            <a:ext cx="839755" cy="6155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xmlns="" id="{0DD29760-76AD-4922-ADD4-C2596A4F3B5A}"/>
              </a:ext>
            </a:extLst>
          </p:cNvPr>
          <p:cNvSpPr txBox="1"/>
          <p:nvPr/>
        </p:nvSpPr>
        <p:spPr>
          <a:xfrm>
            <a:off x="7507094" y="1550113"/>
            <a:ext cx="1636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/>
              <a:t>10.15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xmlns="" id="{0D258C5A-3EA5-4DA2-BF99-527A16C9E6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738" y="1419819"/>
            <a:ext cx="888671" cy="888671"/>
          </a:xfrm>
          <a:prstGeom prst="rect">
            <a:avLst/>
          </a:prstGeom>
        </p:spPr>
      </p:pic>
      <p:pic>
        <p:nvPicPr>
          <p:cNvPr id="20" name="Resim 19">
            <a:extLst>
              <a:ext uri="{FF2B5EF4-FFF2-40B4-BE49-F238E27FC236}">
                <a16:creationId xmlns:a16="http://schemas.microsoft.com/office/drawing/2014/main" xmlns="" id="{47EA6540-E636-499B-B843-0DA8B934B8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979" y="3227199"/>
            <a:ext cx="888671" cy="888671"/>
          </a:xfrm>
          <a:prstGeom prst="rect">
            <a:avLst/>
          </a:prstGeom>
        </p:spPr>
      </p:pic>
      <p:pic>
        <p:nvPicPr>
          <p:cNvPr id="21" name="Resim 20">
            <a:extLst>
              <a:ext uri="{FF2B5EF4-FFF2-40B4-BE49-F238E27FC236}">
                <a16:creationId xmlns:a16="http://schemas.microsoft.com/office/drawing/2014/main" xmlns="" id="{FE950A8D-3018-4E31-8B3A-5E734B8EA6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423" y="5034579"/>
            <a:ext cx="888671" cy="888671"/>
          </a:xfrm>
          <a:prstGeom prst="rect">
            <a:avLst/>
          </a:prstGeom>
        </p:spPr>
      </p:pic>
      <p:sp>
        <p:nvSpPr>
          <p:cNvPr id="24" name="Metin kutusu 23">
            <a:extLst>
              <a:ext uri="{FF2B5EF4-FFF2-40B4-BE49-F238E27FC236}">
                <a16:creationId xmlns:a16="http://schemas.microsoft.com/office/drawing/2014/main" xmlns="" id="{61DFF9B2-B56B-41F9-8DD3-3052522D3CAA}"/>
              </a:ext>
            </a:extLst>
          </p:cNvPr>
          <p:cNvSpPr txBox="1"/>
          <p:nvPr/>
        </p:nvSpPr>
        <p:spPr>
          <a:xfrm>
            <a:off x="7507094" y="3369576"/>
            <a:ext cx="1636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/>
              <a:t>10.15</a:t>
            </a:r>
          </a:p>
        </p:txBody>
      </p:sp>
      <p:sp>
        <p:nvSpPr>
          <p:cNvPr id="25" name="Metin kutusu 24">
            <a:extLst>
              <a:ext uri="{FF2B5EF4-FFF2-40B4-BE49-F238E27FC236}">
                <a16:creationId xmlns:a16="http://schemas.microsoft.com/office/drawing/2014/main" xmlns="" id="{ACF981F8-B2DC-4B54-9D73-455B62C83021}"/>
              </a:ext>
            </a:extLst>
          </p:cNvPr>
          <p:cNvSpPr txBox="1"/>
          <p:nvPr/>
        </p:nvSpPr>
        <p:spPr>
          <a:xfrm>
            <a:off x="7507094" y="5155487"/>
            <a:ext cx="1636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/>
              <a:t>15.45</a:t>
            </a:r>
          </a:p>
        </p:txBody>
      </p:sp>
    </p:spTree>
    <p:extLst>
      <p:ext uri="{BB962C8B-B14F-4D97-AF65-F5344CB8AC3E}">
        <p14:creationId xmlns:p14="http://schemas.microsoft.com/office/powerpoint/2010/main" val="2477699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9" grpId="0" animBg="1"/>
      <p:bldP spid="28" grpId="0" animBg="1"/>
      <p:bldP spid="22" grpId="0"/>
      <p:bldP spid="23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25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4" name="Group 3"/>
          <p:cNvGrpSpPr/>
          <p:nvPr/>
        </p:nvGrpSpPr>
        <p:grpSpPr>
          <a:xfrm>
            <a:off x="-163902" y="116797"/>
            <a:ext cx="9144000" cy="1077218"/>
            <a:chOff x="-218536" y="-1046798"/>
            <a:chExt cx="12192000" cy="1436291"/>
          </a:xfrm>
        </p:grpSpPr>
        <p:sp>
          <p:nvSpPr>
            <p:cNvPr id="5" name="TextBox 4"/>
            <p:cNvSpPr txBox="1"/>
            <p:nvPr/>
          </p:nvSpPr>
          <p:spPr>
            <a:xfrm>
              <a:off x="-218536" y="-1046798"/>
              <a:ext cx="12192000" cy="14362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tr-TR" sz="4000" b="1" cap="all" dirty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Bebas Neue" panose="020B0606020202050201" pitchFamily="34" charset="0"/>
                </a:rPr>
                <a:t> </a:t>
              </a:r>
              <a:r>
                <a:rPr lang="tr-TR" sz="40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Bebas Neue" panose="020B0606020202050201" pitchFamily="34" charset="0"/>
                </a:rPr>
                <a:t> TYT SORU SAYILARI</a:t>
              </a:r>
            </a:p>
            <a:p>
              <a:pPr algn="ctr"/>
              <a:endPara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ebas Neue" panose="020B0606020202050201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543153" y="-433978"/>
              <a:ext cx="10944665" cy="615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TEMEL YETERLİLİK TESTİ</a:t>
              </a:r>
              <a:endPara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4905814" y="1345237"/>
            <a:ext cx="94114" cy="4975761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/>
          <p:cNvSpPr txBox="1"/>
          <p:nvPr/>
        </p:nvSpPr>
        <p:spPr>
          <a:xfrm>
            <a:off x="667199" y="1122140"/>
            <a:ext cx="18192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solidFill>
                  <a:schemeClr val="accent1">
                    <a:lumMod val="75000"/>
                  </a:schemeClr>
                </a:solidFill>
              </a:rPr>
              <a:t>Türkçe</a:t>
            </a:r>
            <a:endParaRPr lang="en-US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317542" y="1094058"/>
            <a:ext cx="829210" cy="82921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40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3295686" y="2204956"/>
            <a:ext cx="868837" cy="86883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40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3304848" y="3434351"/>
            <a:ext cx="915583" cy="91558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20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3360064" y="4892196"/>
            <a:ext cx="921892" cy="92189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20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40" name="39 Grup"/>
          <p:cNvGrpSpPr/>
          <p:nvPr/>
        </p:nvGrpSpPr>
        <p:grpSpPr>
          <a:xfrm>
            <a:off x="274402" y="5586903"/>
            <a:ext cx="2604836" cy="1000663"/>
            <a:chOff x="6455185" y="3940592"/>
            <a:chExt cx="2423681" cy="1000663"/>
          </a:xfrm>
        </p:grpSpPr>
        <p:sp>
          <p:nvSpPr>
            <p:cNvPr id="28" name="27 Yuvarlatılmış Dikdörtgen"/>
            <p:cNvSpPr/>
            <p:nvPr/>
          </p:nvSpPr>
          <p:spPr>
            <a:xfrm>
              <a:off x="6456929" y="3940592"/>
              <a:ext cx="1807980" cy="100066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455185" y="3967143"/>
              <a:ext cx="2423681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Coğrafya                     </a:t>
              </a:r>
              <a:r>
                <a:rPr lang="tr-TR" sz="1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:</a:t>
              </a:r>
              <a:r>
                <a:rPr lang="tr-T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5</a:t>
              </a:r>
            </a:p>
            <a:p>
              <a:r>
                <a:rPr lang="tr-T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Din Kültürü ve </a:t>
              </a:r>
              <a:r>
                <a:rPr lang="tr-TR" sz="1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A.B.  :5</a:t>
              </a:r>
              <a:endParaRPr lang="tr-TR" sz="1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r>
                <a:rPr lang="tr-T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Felsefe                        </a:t>
              </a:r>
              <a:r>
                <a:rPr lang="tr-TR" sz="1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:</a:t>
              </a:r>
              <a:r>
                <a:rPr lang="tr-T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5</a:t>
              </a:r>
            </a:p>
            <a:p>
              <a:r>
                <a:rPr lang="tr-T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Tarih                            </a:t>
              </a:r>
              <a:r>
                <a:rPr lang="tr-TR" sz="1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:</a:t>
              </a:r>
              <a:r>
                <a:rPr lang="tr-T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5</a:t>
              </a:r>
              <a:endPara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97661" y="5004026"/>
            <a:ext cx="3166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>
                <a:solidFill>
                  <a:schemeClr val="accent6">
                    <a:lumMod val="75000"/>
                  </a:schemeClr>
                </a:solidFill>
              </a:rPr>
              <a:t>Sosyal Bilimler</a:t>
            </a:r>
            <a:endParaRPr lang="en-US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2699" y="2276633"/>
            <a:ext cx="2364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>
                <a:solidFill>
                  <a:schemeClr val="accent2">
                    <a:lumMod val="75000"/>
                  </a:schemeClr>
                </a:solidFill>
              </a:rPr>
              <a:t>Matematik</a:t>
            </a:r>
            <a:endParaRPr lang="en-US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45" name="44 Grup"/>
          <p:cNvGrpSpPr/>
          <p:nvPr/>
        </p:nvGrpSpPr>
        <p:grpSpPr>
          <a:xfrm>
            <a:off x="268088" y="4058076"/>
            <a:ext cx="1348716" cy="836762"/>
            <a:chOff x="1397478" y="4632386"/>
            <a:chExt cx="1348716" cy="836762"/>
          </a:xfrm>
        </p:grpSpPr>
        <p:sp>
          <p:nvSpPr>
            <p:cNvPr id="37" name="36 Yuvarlatılmış Dikdörtgen"/>
            <p:cNvSpPr/>
            <p:nvPr/>
          </p:nvSpPr>
          <p:spPr>
            <a:xfrm>
              <a:off x="1397478" y="4632386"/>
              <a:ext cx="1348716" cy="836762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595887" y="4678698"/>
              <a:ext cx="1147313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Fizik      :7</a:t>
              </a:r>
            </a:p>
            <a:p>
              <a:r>
                <a:rPr lang="tr-T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Kimya   :7</a:t>
              </a:r>
            </a:p>
            <a:p>
              <a:r>
                <a:rPr lang="tr-T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Biyoloji :6</a:t>
              </a:r>
              <a:endPara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43795" y="3510671"/>
            <a:ext cx="2963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>
                <a:solidFill>
                  <a:schemeClr val="accent3">
                    <a:lumMod val="50000"/>
                  </a:schemeClr>
                </a:solidFill>
              </a:rPr>
              <a:t>Fen Bilimleri</a:t>
            </a:r>
            <a:endParaRPr lang="en-US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4832599" y="1122140"/>
            <a:ext cx="244943" cy="244943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Oval 24"/>
          <p:cNvSpPr/>
          <p:nvPr/>
        </p:nvSpPr>
        <p:spPr>
          <a:xfrm>
            <a:off x="4837598" y="6226362"/>
            <a:ext cx="228045" cy="228045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35" name="34 Grup"/>
          <p:cNvGrpSpPr/>
          <p:nvPr/>
        </p:nvGrpSpPr>
        <p:grpSpPr>
          <a:xfrm>
            <a:off x="4836695" y="2568704"/>
            <a:ext cx="2389517" cy="1830758"/>
            <a:chOff x="2568811" y="1201121"/>
            <a:chExt cx="2389517" cy="1830758"/>
          </a:xfrm>
        </p:grpSpPr>
        <p:sp>
          <p:nvSpPr>
            <p:cNvPr id="31" name="30 Metin kutusu"/>
            <p:cNvSpPr txBox="1"/>
            <p:nvPr/>
          </p:nvSpPr>
          <p:spPr>
            <a:xfrm>
              <a:off x="2568811" y="1201121"/>
              <a:ext cx="238951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44000">
                <a:spcAft>
                  <a:spcPts val="600"/>
                </a:spcAft>
              </a:pPr>
              <a:r>
                <a:rPr lang="tr-TR" sz="80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120</a:t>
              </a:r>
              <a:endParaRPr lang="tr-TR" dirty="0"/>
            </a:p>
          </p:txBody>
        </p:sp>
        <p:sp>
          <p:nvSpPr>
            <p:cNvPr id="33" name="32 Metin kutusu"/>
            <p:cNvSpPr txBox="1"/>
            <p:nvPr/>
          </p:nvSpPr>
          <p:spPr>
            <a:xfrm>
              <a:off x="2797759" y="2108549"/>
              <a:ext cx="153550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5400" dirty="0"/>
                <a:t>Soru</a:t>
              </a:r>
            </a:p>
          </p:txBody>
        </p:sp>
      </p:grpSp>
      <p:grpSp>
        <p:nvGrpSpPr>
          <p:cNvPr id="46" name="45 Grup"/>
          <p:cNvGrpSpPr/>
          <p:nvPr/>
        </p:nvGrpSpPr>
        <p:grpSpPr>
          <a:xfrm>
            <a:off x="6915158" y="2715029"/>
            <a:ext cx="2389517" cy="1716354"/>
            <a:chOff x="6208143" y="980536"/>
            <a:chExt cx="2389517" cy="1691296"/>
          </a:xfrm>
        </p:grpSpPr>
        <p:sp>
          <p:nvSpPr>
            <p:cNvPr id="32" name="31 Metin kutusu"/>
            <p:cNvSpPr txBox="1"/>
            <p:nvPr/>
          </p:nvSpPr>
          <p:spPr>
            <a:xfrm>
              <a:off x="6208143" y="980536"/>
              <a:ext cx="238951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80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165</a:t>
              </a:r>
              <a:endParaRPr lang="tr-TR" dirty="0"/>
            </a:p>
          </p:txBody>
        </p:sp>
        <p:sp>
          <p:nvSpPr>
            <p:cNvPr id="34" name="33 Metin kutusu"/>
            <p:cNvSpPr txBox="1"/>
            <p:nvPr/>
          </p:nvSpPr>
          <p:spPr>
            <a:xfrm>
              <a:off x="6320286" y="1963946"/>
              <a:ext cx="17885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4000" dirty="0"/>
                <a:t>Dakika</a:t>
              </a:r>
            </a:p>
          </p:txBody>
        </p:sp>
      </p:grpSp>
      <p:sp>
        <p:nvSpPr>
          <p:cNvPr id="30" name="29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159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4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4" name="3 İçerik Yer Tutucusu" descr="yks-soru-sayilari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774711" y="905654"/>
            <a:ext cx="5214910" cy="5797969"/>
          </a:xfrm>
        </p:spPr>
      </p:pic>
      <p:sp>
        <p:nvSpPr>
          <p:cNvPr id="5" name="TextBox 4"/>
          <p:cNvSpPr txBox="1"/>
          <p:nvPr/>
        </p:nvSpPr>
        <p:spPr>
          <a:xfrm>
            <a:off x="-166254" y="-71254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bas Neue" panose="020B0606020202050201" pitchFamily="34" charset="0"/>
              </a:rPr>
              <a:t>Iı</a:t>
            </a:r>
            <a:r>
              <a:rPr lang="tr-TR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bas Neue" panose="020B0606020202050201" pitchFamily="34" charset="0"/>
              </a:rPr>
              <a:t>. oturum</a:t>
            </a:r>
          </a:p>
          <a:p>
            <a:pPr algn="ctr"/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ebas Neue" panose="020B0606020202050201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0966" y="445781"/>
            <a:ext cx="820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SORU SAYILARI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7 Oval"/>
          <p:cNvSpPr/>
          <p:nvPr/>
        </p:nvSpPr>
        <p:spPr>
          <a:xfrm>
            <a:off x="249380" y="1167124"/>
            <a:ext cx="1745676" cy="1635453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Soru Sayısı</a:t>
            </a:r>
          </a:p>
        </p:txBody>
      </p:sp>
      <p:sp>
        <p:nvSpPr>
          <p:cNvPr id="9" name="8 Oval"/>
          <p:cNvSpPr/>
          <p:nvPr/>
        </p:nvSpPr>
        <p:spPr>
          <a:xfrm>
            <a:off x="1969324" y="4035631"/>
            <a:ext cx="1308266" cy="133201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180</a:t>
            </a:r>
          </a:p>
          <a:p>
            <a:pPr algn="ctr"/>
            <a:r>
              <a:rPr lang="tr-TR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Dk</a:t>
            </a:r>
            <a:r>
              <a:rPr lang="tr-TR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</p:txBody>
      </p:sp>
      <p:pic>
        <p:nvPicPr>
          <p:cNvPr id="10" name="9 Resim" descr="forum_eylemce_clock_8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3819" y="3813262"/>
            <a:ext cx="1760612" cy="1772508"/>
          </a:xfrm>
          <a:prstGeom prst="rect">
            <a:avLst/>
          </a:prstGeom>
        </p:spPr>
      </p:pic>
      <p:sp>
        <p:nvSpPr>
          <p:cNvPr id="11" name="10 Oval"/>
          <p:cNvSpPr/>
          <p:nvPr/>
        </p:nvSpPr>
        <p:spPr>
          <a:xfrm>
            <a:off x="1983181" y="1520041"/>
            <a:ext cx="1306286" cy="124691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/>
              <a:t>160</a:t>
            </a:r>
          </a:p>
        </p:txBody>
      </p:sp>
      <p:sp>
        <p:nvSpPr>
          <p:cNvPr id="13" name="12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0" y="6356350"/>
            <a:ext cx="606056" cy="365125"/>
          </a:xfrm>
        </p:spPr>
        <p:txBody>
          <a:bodyPr/>
          <a:lstStyle/>
          <a:p>
            <a:fld id="{2F0443AE-4F20-4B40-B91B-135E9B6A23DD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31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3" name="TextBox 4"/>
          <p:cNvSpPr txBox="1"/>
          <p:nvPr/>
        </p:nvSpPr>
        <p:spPr>
          <a:xfrm>
            <a:off x="-163902" y="10465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Roboto Bk" pitchFamily="2" charset="0"/>
              </a:rPr>
              <a:t>DİL SINAVI</a:t>
            </a:r>
            <a:endParaRPr lang="tr-TR" sz="4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Roboto Bk" pitchFamily="2" charset="0"/>
            </a:endParaRPr>
          </a:p>
          <a:p>
            <a:pPr algn="ctr"/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Roboto Bk" pitchFamily="2" charset="0"/>
            </a:endParaRPr>
          </a:p>
        </p:txBody>
      </p:sp>
      <p:sp>
        <p:nvSpPr>
          <p:cNvPr id="34" name="Rectangle 5"/>
          <p:cNvSpPr/>
          <p:nvPr/>
        </p:nvSpPr>
        <p:spPr>
          <a:xfrm>
            <a:off x="243463" y="576412"/>
            <a:ext cx="820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SORU SAYISI VE SINAV SÜRESİ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2" name="11 Resim" descr="foreign-languag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853608"/>
            <a:ext cx="3133061" cy="3133061"/>
          </a:xfrm>
          <a:prstGeom prst="rect">
            <a:avLst/>
          </a:prstGeom>
        </p:spPr>
      </p:pic>
      <p:sp>
        <p:nvSpPr>
          <p:cNvPr id="18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8</a:t>
            </a:fld>
            <a:endParaRPr lang="en-US"/>
          </a:p>
        </p:txBody>
      </p:sp>
      <p:grpSp>
        <p:nvGrpSpPr>
          <p:cNvPr id="5" name="Grup 4"/>
          <p:cNvGrpSpPr/>
          <p:nvPr/>
        </p:nvGrpSpPr>
        <p:grpSpPr>
          <a:xfrm>
            <a:off x="3391786" y="2197505"/>
            <a:ext cx="4008474" cy="871870"/>
            <a:chOff x="3391786" y="2197505"/>
            <a:chExt cx="4008474" cy="871870"/>
          </a:xfrm>
        </p:grpSpPr>
        <p:sp>
          <p:nvSpPr>
            <p:cNvPr id="19" name="18 Yuvarlatılmış Dikdörtgen"/>
            <p:cNvSpPr/>
            <p:nvPr/>
          </p:nvSpPr>
          <p:spPr>
            <a:xfrm>
              <a:off x="3391786" y="2197505"/>
              <a:ext cx="4008474" cy="87187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tr-TR" sz="2400" b="1" dirty="0"/>
                <a:t>Soru Sayısı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6145620" y="2229403"/>
              <a:ext cx="1117304" cy="839972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r-TR" sz="3600" b="1" dirty="0"/>
                <a:t>80</a:t>
              </a:r>
            </a:p>
          </p:txBody>
        </p:sp>
      </p:grpSp>
      <p:grpSp>
        <p:nvGrpSpPr>
          <p:cNvPr id="6" name="Grup 5"/>
          <p:cNvGrpSpPr/>
          <p:nvPr/>
        </p:nvGrpSpPr>
        <p:grpSpPr>
          <a:xfrm>
            <a:off x="3391786" y="3661145"/>
            <a:ext cx="4646428" cy="873752"/>
            <a:chOff x="3391786" y="3661145"/>
            <a:chExt cx="4646428" cy="873752"/>
          </a:xfrm>
        </p:grpSpPr>
        <p:sp>
          <p:nvSpPr>
            <p:cNvPr id="21" name="20 Yuvarlatılmış Dikdörtgen"/>
            <p:cNvSpPr/>
            <p:nvPr/>
          </p:nvSpPr>
          <p:spPr>
            <a:xfrm>
              <a:off x="3391786" y="3661145"/>
              <a:ext cx="4646428" cy="87187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tr-TR" sz="2400" b="1" dirty="0"/>
                <a:t>Sınav Süresi</a:t>
              </a:r>
            </a:p>
          </p:txBody>
        </p:sp>
        <p:sp>
          <p:nvSpPr>
            <p:cNvPr id="22" name="Oval 21"/>
            <p:cNvSpPr/>
            <p:nvPr/>
          </p:nvSpPr>
          <p:spPr>
            <a:xfrm>
              <a:off x="6583325" y="3661145"/>
              <a:ext cx="1316666" cy="873752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r-TR" sz="3600" b="1" dirty="0"/>
                <a:t>120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9569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864" y="2845190"/>
            <a:ext cx="228600" cy="228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464" y="3771186"/>
            <a:ext cx="228600" cy="2286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764576" y="2714322"/>
            <a:ext cx="6293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Bebas Neue" panose="020B0606020202050201" pitchFamily="34" charset="0"/>
              </a:rPr>
              <a:t>Your text here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64574" y="3629890"/>
            <a:ext cx="6293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Bebas Neue" panose="020B0606020202050201" pitchFamily="34" charset="0"/>
              </a:rPr>
              <a:t>Your text here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764573" y="4545458"/>
            <a:ext cx="6293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Bebas Neue" panose="020B0606020202050201" pitchFamily="34" charset="0"/>
              </a:rPr>
              <a:t>Your text here</a:t>
            </a:r>
          </a:p>
        </p:txBody>
      </p:sp>
      <p:grpSp>
        <p:nvGrpSpPr>
          <p:cNvPr id="21" name="Group 3"/>
          <p:cNvGrpSpPr/>
          <p:nvPr/>
        </p:nvGrpSpPr>
        <p:grpSpPr>
          <a:xfrm>
            <a:off x="-163902" y="14116"/>
            <a:ext cx="9144000" cy="1077218"/>
            <a:chOff x="-218536" y="-1183706"/>
            <a:chExt cx="12192000" cy="1436291"/>
          </a:xfrm>
        </p:grpSpPr>
        <p:sp>
          <p:nvSpPr>
            <p:cNvPr id="22" name="TextBox 4"/>
            <p:cNvSpPr txBox="1"/>
            <p:nvPr/>
          </p:nvSpPr>
          <p:spPr>
            <a:xfrm>
              <a:off x="-218536" y="-1183706"/>
              <a:ext cx="12192000" cy="14362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tr-TR" sz="40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Bebas Neue" panose="020B0606020202050201" pitchFamily="34" charset="0"/>
                </a:rPr>
                <a:t>PUAN HESAPLAMA</a:t>
              </a:r>
            </a:p>
            <a:p>
              <a:pPr algn="ctr"/>
              <a:endPara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bas Neue" panose="020B0606020202050201" pitchFamily="34" charset="0"/>
              </a:endParaRPr>
            </a:p>
          </p:txBody>
        </p:sp>
        <p:sp>
          <p:nvSpPr>
            <p:cNvPr id="23" name="Rectangle 5"/>
            <p:cNvSpPr/>
            <p:nvPr/>
          </p:nvSpPr>
          <p:spPr>
            <a:xfrm>
              <a:off x="324617" y="-433978"/>
              <a:ext cx="10944665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ORANLAR</a:t>
              </a:r>
              <a:endPara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pic>
        <p:nvPicPr>
          <p:cNvPr id="25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59" y="5242549"/>
            <a:ext cx="228600" cy="228600"/>
          </a:xfrm>
          <a:prstGeom prst="rect">
            <a:avLst/>
          </a:prstGeom>
        </p:spPr>
      </p:pic>
      <p:graphicFrame>
        <p:nvGraphicFramePr>
          <p:cNvPr id="24" name="23 Grafik"/>
          <p:cNvGraphicFramePr/>
          <p:nvPr>
            <p:extLst>
              <p:ext uri="{D42A27DB-BD31-4B8C-83A1-F6EECF244321}">
                <p14:modId xmlns:p14="http://schemas.microsoft.com/office/powerpoint/2010/main" val="1474889959"/>
              </p:ext>
            </p:extLst>
          </p:nvPr>
        </p:nvGraphicFramePr>
        <p:xfrm>
          <a:off x="655608" y="1310812"/>
          <a:ext cx="8126083" cy="49236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4" name="1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454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4" grpId="0">
        <p:bldAsOne/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Custom 5">
      <a:dk1>
        <a:srgbClr val="000000"/>
      </a:dk1>
      <a:lt1>
        <a:sysClr val="window" lastClr="FFFFFF"/>
      </a:lt1>
      <a:dk2>
        <a:srgbClr val="17406D"/>
      </a:dk2>
      <a:lt2>
        <a:srgbClr val="DBEFF9"/>
      </a:lt2>
      <a:accent1>
        <a:srgbClr val="EF0000"/>
      </a:accent1>
      <a:accent2>
        <a:srgbClr val="FFC30B"/>
      </a:accent2>
      <a:accent3>
        <a:srgbClr val="6DAA2D"/>
      </a:accent3>
      <a:accent4>
        <a:srgbClr val="01E569"/>
      </a:accent4>
      <a:accent5>
        <a:srgbClr val="05BBFF"/>
      </a:accent5>
      <a:accent6>
        <a:srgbClr val="008BEF"/>
      </a:accent6>
      <a:hlink>
        <a:srgbClr val="FF9A07"/>
      </a:hlink>
      <a:folHlink>
        <a:srgbClr val="3ECCB4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1698</TotalTime>
  <Words>1107</Words>
  <Application>Microsoft Office PowerPoint</Application>
  <PresentationFormat>Ekran Gösterisi (4:3)</PresentationFormat>
  <Paragraphs>387</Paragraphs>
  <Slides>24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24</vt:i4>
      </vt:variant>
    </vt:vector>
  </HeadingPairs>
  <TitlesOfParts>
    <vt:vector size="32" baseType="lpstr">
      <vt:lpstr>Adobe Heiti Std R</vt:lpstr>
      <vt:lpstr>Arial</vt:lpstr>
      <vt:lpstr>Arial Black</vt:lpstr>
      <vt:lpstr>Bebas Neue</vt:lpstr>
      <vt:lpstr>Calibri</vt:lpstr>
      <vt:lpstr>Calibri Light</vt:lpstr>
      <vt:lpstr>Roboto Bk</vt:lpstr>
      <vt:lpstr>Office Theme</vt:lpstr>
      <vt:lpstr>YÜKSEK ÖĞRETİM     KURUMLARI SINAVI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TYT PUANI İLE MSÜ ve POLİS MESLEK  YÜKSEKOKULU ÖN BAŞVURULARI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LOVEISH</dc:creator>
  <cp:lastModifiedBy>Kütüphane PC-1</cp:lastModifiedBy>
  <cp:revision>144</cp:revision>
  <dcterms:created xsi:type="dcterms:W3CDTF">2015-11-06T18:34:53Z</dcterms:created>
  <dcterms:modified xsi:type="dcterms:W3CDTF">2025-02-04T11:22:13Z</dcterms:modified>
</cp:coreProperties>
</file>